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 id="2147483660"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4" roundtripDataSignature="AMtx7miCnKJHc8s3Jq/JiPcGNVDJnNjy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920666A-8FA2-47F2-8835-1AAB0BF33D94}">
  <a:tblStyle styleId="{6920666A-8FA2-47F2-8835-1AAB0BF33D9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11" Type="http://schemas.openxmlformats.org/officeDocument/2006/relationships/slide" Target="slides/slide3.xml"/><Relationship Id="rId22" Type="http://schemas.openxmlformats.org/officeDocument/2006/relationships/slide" Target="slides/slide14.xml"/><Relationship Id="rId10" Type="http://schemas.openxmlformats.org/officeDocument/2006/relationships/slide" Target="slides/slide2.xml"/><Relationship Id="rId21" Type="http://schemas.openxmlformats.org/officeDocument/2006/relationships/slide" Target="slides/slide13.xml"/><Relationship Id="rId13" Type="http://schemas.openxmlformats.org/officeDocument/2006/relationships/slide" Target="slides/slide5.xml"/><Relationship Id="rId24" Type="http://customschemas.google.com/relationships/presentationmetadata" Target="metadata"/><Relationship Id="rId12" Type="http://schemas.openxmlformats.org/officeDocument/2006/relationships/slide" Target="slides/slide4.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5" Type="http://schemas.openxmlformats.org/officeDocument/2006/relationships/slideMaster" Target="slideMasters/slideMaster1.xml"/><Relationship Id="rId19" Type="http://schemas.openxmlformats.org/officeDocument/2006/relationships/slide" Target="slides/slide11.xml"/><Relationship Id="rId6" Type="http://schemas.openxmlformats.org/officeDocument/2006/relationships/slideMaster" Target="slideMasters/slideMaster2.xml"/><Relationship Id="rId18" Type="http://schemas.openxmlformats.org/officeDocument/2006/relationships/slide" Target="slides/slide10.xml"/><Relationship Id="rId7" Type="http://schemas.openxmlformats.org/officeDocument/2006/relationships/slideMaster" Target="slideMasters/slideMaster3.xml"/><Relationship Id="rId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af9a27a4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5af9a27a4c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af9a27a4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5af9a27a4c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af9a27a4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5af9a27a4c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b28209e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5b28209e4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b28209e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5b28209e4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af9a27a4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5af9a27a4c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af9a27a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5af9a27a4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af9a27a4c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5af9a27a4c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af9a27a4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5af9a27a4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af9a27a4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5af9a27a4c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af9a27a4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5af9a27a4c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af9a27a4c_0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5af9a27a4c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 name="Shape 9"/>
        <p:cNvGrpSpPr/>
        <p:nvPr/>
      </p:nvGrpSpPr>
      <p:grpSpPr>
        <a:xfrm>
          <a:off x="0" y="0"/>
          <a:ext cx="0" cy="0"/>
          <a:chOff x="0" y="0"/>
          <a:chExt cx="0" cy="0"/>
        </a:xfrm>
      </p:grpSpPr>
      <p:sp>
        <p:nvSpPr>
          <p:cNvPr id="10" name="Google Shape;1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11" name="Google Shape;11;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12" name="Google Shape;1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1pPr>
            <a:lvl2pPr lvl="1" marR="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2pPr>
            <a:lvl3pPr lvl="2" marR="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3pPr>
            <a:lvl4pPr lvl="3" marR="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4pPr>
            <a:lvl5pPr lvl="4" marR="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5pPr>
            <a:lvl6pPr lvl="5" marR="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6pPr>
            <a:lvl7pPr lvl="6" marR="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7pPr>
            <a:lvl8pPr lvl="7" marR="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8pPr>
            <a:lvl9pPr lvl="8" marR="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9pPr>
          </a:lstStyle>
          <a:p>
            <a:r>
              <a:t>xx%</a:t>
            </a:r>
          </a:p>
        </p:txBody>
      </p:sp>
      <p:sp>
        <p:nvSpPr>
          <p:cNvPr id="46" name="Google Shape;46;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algn="ctr">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algn="ctr">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47" name="Google Shape;4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295269"/>
        </a:solidFill>
      </p:bgPr>
    </p:bg>
    <p:spTree>
      <p:nvGrpSpPr>
        <p:cNvPr id="54" name="Shape 54"/>
        <p:cNvGrpSpPr/>
        <p:nvPr/>
      </p:nvGrpSpPr>
      <p:grpSpPr>
        <a:xfrm>
          <a:off x="0" y="0"/>
          <a:ext cx="0" cy="0"/>
          <a:chOff x="0" y="0"/>
          <a:chExt cx="0" cy="0"/>
        </a:xfrm>
      </p:grpSpPr>
      <p:sp>
        <p:nvSpPr>
          <p:cNvPr id="55" name="Google Shape;55;p24"/>
          <p:cNvSpPr/>
          <p:nvPr/>
        </p:nvSpPr>
        <p:spPr>
          <a:xfrm>
            <a:off x="469021" y="19831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TITLE GOES HERE</a:t>
            </a:r>
            <a:endParaRPr b="0" i="0" sz="1000" u="none" cap="none" strike="noStrike">
              <a:solidFill>
                <a:schemeClr val="lt1"/>
              </a:solidFill>
              <a:latin typeface="Dosis"/>
              <a:ea typeface="Dosis"/>
              <a:cs typeface="Dosis"/>
              <a:sym typeface="Dosis"/>
            </a:endParaRPr>
          </a:p>
        </p:txBody>
      </p:sp>
      <p:sp>
        <p:nvSpPr>
          <p:cNvPr id="56" name="Google Shape;56;p24"/>
          <p:cNvSpPr/>
          <p:nvPr/>
        </p:nvSpPr>
        <p:spPr>
          <a:xfrm>
            <a:off x="469011" y="28146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
        <p:nvSpPr>
          <p:cNvPr id="57" name="Google Shape;57;p24"/>
          <p:cNvSpPr/>
          <p:nvPr/>
        </p:nvSpPr>
        <p:spPr>
          <a:xfrm>
            <a:off x="469031" y="4578285"/>
            <a:ext cx="1792609" cy="19645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800"/>
              <a:buFont typeface="Arial"/>
              <a:buNone/>
            </a:pPr>
            <a:r>
              <a:rPr b="0" i="0" lang="en" sz="800" u="none" cap="none" strike="noStrike">
                <a:solidFill>
                  <a:srgbClr val="BCBEC0"/>
                </a:solidFill>
                <a:latin typeface="Dosis"/>
                <a:ea typeface="Dosis"/>
                <a:cs typeface="Dosis"/>
                <a:sym typeface="Dosis"/>
              </a:rPr>
              <a:t>New York  -  10th February, 2014</a:t>
            </a:r>
            <a:endParaRPr b="0" i="0" sz="800" u="none" cap="none" strike="noStrike">
              <a:solidFill>
                <a:srgbClr val="BCBEC0"/>
              </a:solidFill>
              <a:latin typeface="Dosis"/>
              <a:ea typeface="Dosis"/>
              <a:cs typeface="Dosis"/>
              <a:sym typeface="Dosis"/>
            </a:endParaRPr>
          </a:p>
        </p:txBody>
      </p:sp>
      <p:pic>
        <p:nvPicPr>
          <p:cNvPr id="58" name="Google Shape;58;p24"/>
          <p:cNvPicPr preferRelativeResize="0"/>
          <p:nvPr/>
        </p:nvPicPr>
        <p:blipFill rotWithShape="1">
          <a:blip r:embed="rId2">
            <a:alphaModFix/>
          </a:blip>
          <a:srcRect b="0" l="0" r="0" t="0"/>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p:cSld name="CUSTOM_1">
    <p:bg>
      <p:bgPr>
        <a:solidFill>
          <a:srgbClr val="295269"/>
        </a:solidFill>
      </p:bgPr>
    </p:bg>
    <p:spTree>
      <p:nvGrpSpPr>
        <p:cNvPr id="59" name="Shape 59"/>
        <p:cNvGrpSpPr/>
        <p:nvPr/>
      </p:nvGrpSpPr>
      <p:grpSpPr>
        <a:xfrm>
          <a:off x="0" y="0"/>
          <a:ext cx="0" cy="0"/>
          <a:chOff x="0" y="0"/>
          <a:chExt cx="0" cy="0"/>
        </a:xfrm>
      </p:grpSpPr>
      <p:sp>
        <p:nvSpPr>
          <p:cNvPr id="60" name="Google Shape;60;p25"/>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1. Announcements</a:t>
            </a:r>
            <a:endParaRPr b="0" i="0" sz="1000" u="none" cap="none" strike="noStrike">
              <a:solidFill>
                <a:srgbClr val="000000"/>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2. Recruiting</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3. Product Updates</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4.  Weekly Metrics</a:t>
            </a:r>
            <a:endParaRPr b="0" i="0" sz="1800" u="none" cap="none" strike="noStrike">
              <a:solidFill>
                <a:srgbClr val="FFFFFF"/>
              </a:solidFill>
              <a:latin typeface="Dosis"/>
              <a:ea typeface="Dosis"/>
              <a:cs typeface="Dosis"/>
              <a:sym typeface="Dosis"/>
            </a:endParaRPr>
          </a:p>
        </p:txBody>
      </p:sp>
      <p:cxnSp>
        <p:nvCxnSpPr>
          <p:cNvPr id="61" name="Google Shape;61;p25"/>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62" name="Google Shape;62;p25"/>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39D1B4"/>
                </a:solidFill>
                <a:latin typeface="Dosis"/>
                <a:ea typeface="Dosis"/>
                <a:cs typeface="Dosis"/>
                <a:sym typeface="Dosis"/>
              </a:rPr>
              <a:t>CONTENTS</a:t>
            </a:r>
            <a:endParaRPr b="0" i="0" sz="2400" u="none" cap="none" strike="noStrike">
              <a:solidFill>
                <a:srgbClr val="39D1B4"/>
              </a:solidFill>
              <a:latin typeface="Dosis"/>
              <a:ea typeface="Dosis"/>
              <a:cs typeface="Dosis"/>
              <a:sym typeface="Dosis"/>
            </a:endParaRPr>
          </a:p>
        </p:txBody>
      </p:sp>
      <p:cxnSp>
        <p:nvCxnSpPr>
          <p:cNvPr id="63" name="Google Shape;63;p25"/>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CUSTOM_6">
    <p:bg>
      <p:bgPr>
        <a:solidFill>
          <a:srgbClr val="6AB1D3"/>
        </a:solidFill>
      </p:bgPr>
    </p:bg>
    <p:spTree>
      <p:nvGrpSpPr>
        <p:cNvPr id="64" name="Shape 64"/>
        <p:cNvGrpSpPr/>
        <p:nvPr/>
      </p:nvGrpSpPr>
      <p:grpSpPr>
        <a:xfrm>
          <a:off x="0" y="0"/>
          <a:ext cx="0" cy="0"/>
          <a:chOff x="0" y="0"/>
          <a:chExt cx="0" cy="0"/>
        </a:xfrm>
      </p:grpSpPr>
      <p:sp>
        <p:nvSpPr>
          <p:cNvPr id="65" name="Google Shape;65;p26"/>
          <p:cNvSpPr/>
          <p:nvPr/>
        </p:nvSpPr>
        <p:spPr>
          <a:xfrm>
            <a:off x="469021" y="1906900"/>
            <a:ext cx="8171820"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MAIN SECTION TITLE</a:t>
            </a:r>
            <a:endParaRPr b="0" i="0" sz="1000" u="none" cap="none" strike="noStrike">
              <a:solidFill>
                <a:schemeClr val="lt1"/>
              </a:solidFill>
              <a:latin typeface="Dosis"/>
              <a:ea typeface="Dosis"/>
              <a:cs typeface="Dosis"/>
              <a:sym typeface="Dosis"/>
            </a:endParaRPr>
          </a:p>
        </p:txBody>
      </p:sp>
      <p:sp>
        <p:nvSpPr>
          <p:cNvPr id="66" name="Google Shape;66;p26"/>
          <p:cNvSpPr/>
          <p:nvPr/>
        </p:nvSpPr>
        <p:spPr>
          <a:xfrm>
            <a:off x="469011" y="2738475"/>
            <a:ext cx="8171820"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204056"/>
                </a:solidFill>
                <a:latin typeface="Dosis"/>
                <a:ea typeface="Dosis"/>
                <a:cs typeface="Dosis"/>
                <a:sym typeface="Dosis"/>
              </a:rPr>
              <a:t>Subtitle goes here</a:t>
            </a:r>
            <a:endParaRPr b="0" i="0" sz="1000" u="none" cap="none" strike="noStrik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CUSTOM_7">
    <p:bg>
      <p:bgPr>
        <a:solidFill>
          <a:srgbClr val="E6E7E8"/>
        </a:solidFill>
      </p:bgPr>
    </p:bg>
    <p:spTree>
      <p:nvGrpSpPr>
        <p:cNvPr id="67" name="Shape 67"/>
        <p:cNvGrpSpPr/>
        <p:nvPr/>
      </p:nvGrpSpPr>
      <p:grpSpPr>
        <a:xfrm>
          <a:off x="0" y="0"/>
          <a:ext cx="0" cy="0"/>
          <a:chOff x="0" y="0"/>
          <a:chExt cx="0" cy="0"/>
        </a:xfrm>
      </p:grpSpPr>
      <p:sp>
        <p:nvSpPr>
          <p:cNvPr id="68" name="Google Shape;68;p27"/>
          <p:cNvSpPr/>
          <p:nvPr/>
        </p:nvSpPr>
        <p:spPr>
          <a:xfrm>
            <a:off x="469021" y="19069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rgbClr val="204056"/>
                </a:solidFill>
                <a:latin typeface="Dosis"/>
                <a:ea typeface="Dosis"/>
                <a:cs typeface="Dosis"/>
                <a:sym typeface="Dosis"/>
              </a:rPr>
              <a:t>SUB-SECTION TITLE</a:t>
            </a:r>
            <a:endParaRPr b="0" i="0" sz="1000" u="none" cap="none" strike="noStrike">
              <a:solidFill>
                <a:srgbClr val="204056"/>
              </a:solidFill>
              <a:latin typeface="Dosis"/>
              <a:ea typeface="Dosis"/>
              <a:cs typeface="Dosis"/>
              <a:sym typeface="Dosis"/>
            </a:endParaRPr>
          </a:p>
        </p:txBody>
      </p:sp>
      <p:sp>
        <p:nvSpPr>
          <p:cNvPr id="69" name="Google Shape;69;p27"/>
          <p:cNvSpPr/>
          <p:nvPr/>
        </p:nvSpPr>
        <p:spPr>
          <a:xfrm>
            <a:off x="469011" y="27384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oal Slide">
  <p:cSld name="CUSTOM_11">
    <p:spTree>
      <p:nvGrpSpPr>
        <p:cNvPr id="70" name="Shape 70"/>
        <p:cNvGrpSpPr/>
        <p:nvPr/>
      </p:nvGrpSpPr>
      <p:grpSpPr>
        <a:xfrm>
          <a:off x="0" y="0"/>
          <a:ext cx="0" cy="0"/>
          <a:chOff x="0" y="0"/>
          <a:chExt cx="0" cy="0"/>
        </a:xfrm>
      </p:grpSpPr>
      <p:sp>
        <p:nvSpPr>
          <p:cNvPr id="71" name="Google Shape;71;p28"/>
          <p:cNvSpPr/>
          <p:nvPr/>
        </p:nvSpPr>
        <p:spPr>
          <a:xfrm>
            <a:off x="469025" y="1767264"/>
            <a:ext cx="7697398" cy="216065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3200"/>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b="0" i="0" sz="3200" u="none" cap="none" strike="noStrike">
              <a:solidFill>
                <a:srgbClr val="000000"/>
              </a:solidFill>
              <a:latin typeface="Dosis"/>
              <a:ea typeface="Dosis"/>
              <a:cs typeface="Dosis"/>
              <a:sym typeface="Dosis"/>
            </a:endParaRPr>
          </a:p>
        </p:txBody>
      </p:sp>
      <p:sp>
        <p:nvSpPr>
          <p:cNvPr id="72" name="Google Shape;72;p28"/>
          <p:cNvSpPr/>
          <p:nvPr/>
        </p:nvSpPr>
        <p:spPr>
          <a:xfrm>
            <a:off x="469031" y="1063194"/>
            <a:ext cx="785826" cy="35498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GOAL</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1">
  <p:cSld name="CUSTOM_9">
    <p:spTree>
      <p:nvGrpSpPr>
        <p:cNvPr id="73" name="Shape 73"/>
        <p:cNvGrpSpPr/>
        <p:nvPr/>
      </p:nvGrpSpPr>
      <p:grpSpPr>
        <a:xfrm>
          <a:off x="0" y="0"/>
          <a:ext cx="0" cy="0"/>
          <a:chOff x="0" y="0"/>
          <a:chExt cx="0" cy="0"/>
        </a:xfrm>
      </p:grpSpPr>
      <p:sp>
        <p:nvSpPr>
          <p:cNvPr id="74" name="Google Shape;74;p29"/>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1. Announcements</a:t>
            </a:r>
            <a:endParaRPr b="0" i="0" sz="10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2. Recruiting</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3. Product Updates</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4.  Weekly Metrics</a:t>
            </a:r>
            <a:endParaRPr b="0" i="0" sz="1800" u="none" cap="none" strike="noStrike">
              <a:solidFill>
                <a:srgbClr val="295269"/>
              </a:solidFill>
              <a:latin typeface="Dosis"/>
              <a:ea typeface="Dosis"/>
              <a:cs typeface="Dosis"/>
              <a:sym typeface="Dosis"/>
            </a:endParaRPr>
          </a:p>
        </p:txBody>
      </p:sp>
      <p:cxnSp>
        <p:nvCxnSpPr>
          <p:cNvPr id="75" name="Google Shape;75;p29"/>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76" name="Google Shape;76;p29"/>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6AB1D3"/>
                </a:solidFill>
                <a:latin typeface="Dosis"/>
                <a:ea typeface="Dosis"/>
                <a:cs typeface="Dosis"/>
                <a:sym typeface="Dosis"/>
              </a:rPr>
              <a:t>LIST OF THINGS</a:t>
            </a:r>
            <a:endParaRPr b="0" i="0" sz="2400" u="none" cap="none" strike="noStrike">
              <a:solidFill>
                <a:srgbClr val="6AB1D3"/>
              </a:solidFill>
              <a:latin typeface="Dosis"/>
              <a:ea typeface="Dosis"/>
              <a:cs typeface="Dosis"/>
              <a:sym typeface="Dosis"/>
            </a:endParaRPr>
          </a:p>
        </p:txBody>
      </p:sp>
      <p:cxnSp>
        <p:nvCxnSpPr>
          <p:cNvPr id="77" name="Google Shape;77;p29"/>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p:cSld name="CUSTOM_8">
    <p:spTree>
      <p:nvGrpSpPr>
        <p:cNvPr id="78" name="Shape 78"/>
        <p:cNvGrpSpPr/>
        <p:nvPr/>
      </p:nvGrpSpPr>
      <p:grpSpPr>
        <a:xfrm>
          <a:off x="0" y="0"/>
          <a:ext cx="0" cy="0"/>
          <a:chOff x="0" y="0"/>
          <a:chExt cx="0" cy="0"/>
        </a:xfrm>
      </p:grpSpPr>
      <p:sp>
        <p:nvSpPr>
          <p:cNvPr id="79" name="Google Shape;79;p30"/>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0" name="Google Shape;80;p30"/>
          <p:cNvSpPr/>
          <p:nvPr/>
        </p:nvSpPr>
        <p:spPr>
          <a:xfrm>
            <a:off x="469025" y="2543425"/>
            <a:ext cx="8210374" cy="216632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b="0" i="0" sz="1800" u="none" cap="none" strike="noStrike">
              <a:solidFill>
                <a:srgbClr val="000000"/>
              </a:solidFill>
              <a:latin typeface="Dosis"/>
              <a:ea typeface="Dosis"/>
              <a:cs typeface="Dosis"/>
              <a:sym typeface="Dosis"/>
            </a:endParaRPr>
          </a:p>
        </p:txBody>
      </p:sp>
      <p:sp>
        <p:nvSpPr>
          <p:cNvPr id="81" name="Google Shape;81;p30"/>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1pPr>
            <a:lvl2pPr lvl="1" marR="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2pPr>
            <a:lvl3pPr lvl="2" marR="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3pPr>
            <a:lvl4pPr lvl="3" marR="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4pPr>
            <a:lvl5pPr lvl="4" marR="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5pPr>
            <a:lvl6pPr lvl="5" marR="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6pPr>
            <a:lvl7pPr lvl="6" marR="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7pPr>
            <a:lvl8pPr lvl="7" marR="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8pPr>
            <a:lvl9pPr lvl="8" marR="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9pPr>
          </a:lstStyle>
          <a:p/>
        </p:txBody>
      </p:sp>
      <p:sp>
        <p:nvSpPr>
          <p:cNvPr id="15" name="Google Shape;15;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1pPr>
            <a:lvl2pPr lvl="1" marR="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2pPr>
            <a:lvl3pPr lvl="2" marR="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3pPr>
            <a:lvl4pPr lvl="3" marR="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4pPr>
            <a:lvl5pPr lvl="4" marR="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5pPr>
            <a:lvl6pPr lvl="5" marR="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6pPr>
            <a:lvl7pPr lvl="6" marR="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7pPr>
            <a:lvl8pPr lvl="7" marR="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8pPr>
            <a:lvl9pPr lvl="8" marR="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9pPr>
          </a:lstStyle>
          <a:p/>
        </p:txBody>
      </p:sp>
      <p:sp>
        <p:nvSpPr>
          <p:cNvPr id="16" name="Google Shape;1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 Andy">
  <p:cSld name="CUSTOM_8_1">
    <p:spTree>
      <p:nvGrpSpPr>
        <p:cNvPr id="82" name="Shape 82"/>
        <p:cNvGrpSpPr/>
        <p:nvPr/>
      </p:nvGrpSpPr>
      <p:grpSpPr>
        <a:xfrm>
          <a:off x="0" y="0"/>
          <a:ext cx="0" cy="0"/>
          <a:chOff x="0" y="0"/>
          <a:chExt cx="0" cy="0"/>
        </a:xfrm>
      </p:grpSpPr>
      <p:sp>
        <p:nvSpPr>
          <p:cNvPr id="83" name="Google Shape;83;p31"/>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4" name="Google Shape;84;p31"/>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85" name="Google Shape;85;p31"/>
          <p:cNvSpPr txBox="1"/>
          <p:nvPr>
            <p:ph idx="1" type="body"/>
          </p:nvPr>
        </p:nvSpPr>
        <p:spPr>
          <a:xfrm>
            <a:off x="469025" y="2735200"/>
            <a:ext cx="8210400" cy="2011500"/>
          </a:xfrm>
          <a:prstGeom prst="rect">
            <a:avLst/>
          </a:prstGeom>
          <a:noFill/>
          <a:ln>
            <a:noFill/>
          </a:ln>
        </p:spPr>
        <p:txBody>
          <a:bodyPr anchorCtr="0" anchor="t" bIns="91425" lIns="91425" spcFirstLastPara="1" rIns="91425" wrap="square" tIns="91425"/>
          <a:lstStyle>
            <a:lvl1pPr indent="-381000" lvl="0" marL="457200" marR="0" algn="l">
              <a:lnSpc>
                <a:spcPct val="100000"/>
              </a:lnSpc>
              <a:spcBef>
                <a:spcPts val="600"/>
              </a:spcBef>
              <a:spcAft>
                <a:spcPts val="0"/>
              </a:spcAft>
              <a:buClr>
                <a:schemeClr val="dk1"/>
              </a:buClr>
              <a:buSzPts val="2400"/>
              <a:buFont typeface="Dosis"/>
              <a:buChar char="●"/>
              <a:defRPr b="0" i="0" sz="2400" u="none" cap="none" strike="noStrike">
                <a:solidFill>
                  <a:schemeClr val="dk1"/>
                </a:solidFill>
                <a:latin typeface="Dosis"/>
                <a:ea typeface="Dosis"/>
                <a:cs typeface="Dosis"/>
                <a:sym typeface="Dosis"/>
              </a:defRPr>
            </a:lvl1pPr>
            <a:lvl2pPr indent="-266700" lvl="1" marL="914400" marR="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2pPr>
            <a:lvl3pPr indent="-266700" lvl="2" marL="1371600" marR="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3pPr>
            <a:lvl4pPr indent="-266700" lvl="3" marL="1828800" marR="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4pPr>
            <a:lvl5pPr indent="-266700" lvl="4" marL="2286000" marR="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5pPr>
            <a:lvl6pPr indent="-266700" lvl="5" marL="2743200" marR="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6pPr>
            <a:lvl7pPr indent="-266700" lvl="6" marL="3200400" marR="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7pPr>
            <a:lvl8pPr indent="-266700" lvl="7" marL="3657600" marR="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8pPr>
            <a:lvl9pPr indent="-266700" lvl="8" marL="4114800" marR="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Column">
  <p:cSld name="CUSTOM_3">
    <p:spTree>
      <p:nvGrpSpPr>
        <p:cNvPr id="86" name="Shape 86"/>
        <p:cNvGrpSpPr/>
        <p:nvPr/>
      </p:nvGrpSpPr>
      <p:grpSpPr>
        <a:xfrm>
          <a:off x="0" y="0"/>
          <a:ext cx="0" cy="0"/>
          <a:chOff x="0" y="0"/>
          <a:chExt cx="0" cy="0"/>
        </a:xfrm>
      </p:grpSpPr>
      <p:sp>
        <p:nvSpPr>
          <p:cNvPr id="87" name="Google Shape;87;p32"/>
          <p:cNvSpPr/>
          <p:nvPr/>
        </p:nvSpPr>
        <p:spPr>
          <a:xfrm>
            <a:off x="469025"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88" name="Google Shape;88;p32"/>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9" name="Google Shape;89;p32"/>
          <p:cNvSpPr/>
          <p:nvPr/>
        </p:nvSpPr>
        <p:spPr>
          <a:xfrm>
            <a:off x="469003" y="489950"/>
            <a:ext cx="3541048"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90" name="Google Shape;90;p32"/>
          <p:cNvSpPr/>
          <p:nvPr/>
        </p:nvSpPr>
        <p:spPr>
          <a:xfrm>
            <a:off x="4841000"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91" name="Google Shape;91;p32"/>
          <p:cNvSpPr/>
          <p:nvPr/>
        </p:nvSpPr>
        <p:spPr>
          <a:xfrm>
            <a:off x="4841000"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2" name="Google Shape;92;p32"/>
          <p:cNvSpPr/>
          <p:nvPr/>
        </p:nvSpPr>
        <p:spPr>
          <a:xfrm>
            <a:off x="469025"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Column">
  <p:cSld name="CUSTOM_4">
    <p:spTree>
      <p:nvGrpSpPr>
        <p:cNvPr id="93" name="Shape 93"/>
        <p:cNvGrpSpPr/>
        <p:nvPr/>
      </p:nvGrpSpPr>
      <p:grpSpPr>
        <a:xfrm>
          <a:off x="0" y="0"/>
          <a:ext cx="0" cy="0"/>
          <a:chOff x="0" y="0"/>
          <a:chExt cx="0" cy="0"/>
        </a:xfrm>
      </p:grpSpPr>
      <p:sp>
        <p:nvSpPr>
          <p:cNvPr id="94" name="Google Shape;94;p33"/>
          <p:cNvSpPr/>
          <p:nvPr/>
        </p:nvSpPr>
        <p:spPr>
          <a:xfrm>
            <a:off x="469025" y="1083775"/>
            <a:ext cx="818472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95" name="Google Shape;95;p33"/>
          <p:cNvSpPr/>
          <p:nvPr/>
        </p:nvSpPr>
        <p:spPr>
          <a:xfrm>
            <a:off x="469025" y="3269525"/>
            <a:ext cx="246012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6" name="Google Shape;96;p33"/>
          <p:cNvSpPr/>
          <p:nvPr/>
        </p:nvSpPr>
        <p:spPr>
          <a:xfrm>
            <a:off x="469031" y="2466975"/>
            <a:ext cx="246012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7" name="Google Shape;97;p33"/>
          <p:cNvSpPr/>
          <p:nvPr/>
        </p:nvSpPr>
        <p:spPr>
          <a:xfrm>
            <a:off x="3345275" y="3261725"/>
            <a:ext cx="2458992"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8" name="Google Shape;98;p33"/>
          <p:cNvSpPr/>
          <p:nvPr/>
        </p:nvSpPr>
        <p:spPr>
          <a:xfrm>
            <a:off x="3345273" y="2463626"/>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9" name="Google Shape;99;p33"/>
          <p:cNvSpPr/>
          <p:nvPr/>
        </p:nvSpPr>
        <p:spPr>
          <a:xfrm>
            <a:off x="6193600" y="3261725"/>
            <a:ext cx="2460126"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100" name="Google Shape;100;p33"/>
          <p:cNvSpPr/>
          <p:nvPr/>
        </p:nvSpPr>
        <p:spPr>
          <a:xfrm>
            <a:off x="6220375" y="2460275"/>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101" name="Google Shape;101;p33"/>
          <p:cNvSpPr/>
          <p:nvPr/>
        </p:nvSpPr>
        <p:spPr>
          <a:xfrm>
            <a:off x="469007" y="489950"/>
            <a:ext cx="3036225"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Column">
  <p:cSld name="CUSTOM_20">
    <p:spTree>
      <p:nvGrpSpPr>
        <p:cNvPr id="102" name="Shape 102"/>
        <p:cNvGrpSpPr/>
        <p:nvPr/>
      </p:nvGrpSpPr>
      <p:grpSpPr>
        <a:xfrm>
          <a:off x="0" y="0"/>
          <a:ext cx="0" cy="0"/>
          <a:chOff x="0" y="0"/>
          <a:chExt cx="0" cy="0"/>
        </a:xfrm>
      </p:grpSpPr>
      <p:sp>
        <p:nvSpPr>
          <p:cNvPr id="103" name="Google Shape;103;p34"/>
          <p:cNvSpPr/>
          <p:nvPr/>
        </p:nvSpPr>
        <p:spPr>
          <a:xfrm>
            <a:off x="536150"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4" name="Google Shape;104;p34"/>
          <p:cNvSpPr/>
          <p:nvPr/>
        </p:nvSpPr>
        <p:spPr>
          <a:xfrm>
            <a:off x="536150"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5" name="Google Shape;105;p34"/>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6" name="Google Shape;106;p34"/>
          <p:cNvSpPr/>
          <p:nvPr/>
        </p:nvSpPr>
        <p:spPr>
          <a:xfrm>
            <a:off x="26196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7" name="Google Shape;107;p34"/>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8" name="Google Shape;108;p34"/>
          <p:cNvSpPr/>
          <p:nvPr/>
        </p:nvSpPr>
        <p:spPr>
          <a:xfrm>
            <a:off x="26196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9" name="Google Shape;109;p34"/>
          <p:cNvSpPr/>
          <p:nvPr/>
        </p:nvSpPr>
        <p:spPr>
          <a:xfrm>
            <a:off x="471802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0" name="Google Shape;110;p34"/>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1" name="Google Shape;111;p34"/>
          <p:cNvSpPr/>
          <p:nvPr/>
        </p:nvSpPr>
        <p:spPr>
          <a:xfrm>
            <a:off x="471802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2" name="Google Shape;112;p34"/>
          <p:cNvSpPr/>
          <p:nvPr/>
        </p:nvSpPr>
        <p:spPr>
          <a:xfrm>
            <a:off x="68163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3" name="Google Shape;113;p34"/>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4" name="Google Shape;114;p34"/>
          <p:cNvSpPr/>
          <p:nvPr/>
        </p:nvSpPr>
        <p:spPr>
          <a:xfrm>
            <a:off x="68163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15" name="Google Shape;115;p34"/>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116" name="Google Shape;116;p34"/>
          <p:cNvSpPr/>
          <p:nvPr/>
        </p:nvSpPr>
        <p:spPr>
          <a:xfrm>
            <a:off x="536150"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7" name="Google Shape;117;p34"/>
          <p:cNvSpPr/>
          <p:nvPr/>
        </p:nvSpPr>
        <p:spPr>
          <a:xfrm>
            <a:off x="536150"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18" name="Google Shape;118;p34"/>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9" name="Google Shape;119;p34"/>
          <p:cNvSpPr/>
          <p:nvPr/>
        </p:nvSpPr>
        <p:spPr>
          <a:xfrm>
            <a:off x="26196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0" name="Google Shape;120;p34"/>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1" name="Google Shape;121;p34"/>
          <p:cNvSpPr/>
          <p:nvPr/>
        </p:nvSpPr>
        <p:spPr>
          <a:xfrm>
            <a:off x="26196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2" name="Google Shape;122;p34"/>
          <p:cNvSpPr/>
          <p:nvPr/>
        </p:nvSpPr>
        <p:spPr>
          <a:xfrm>
            <a:off x="471802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3" name="Google Shape;123;p34"/>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4" name="Google Shape;124;p34"/>
          <p:cNvSpPr/>
          <p:nvPr/>
        </p:nvSpPr>
        <p:spPr>
          <a:xfrm>
            <a:off x="471802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5" name="Google Shape;125;p34"/>
          <p:cNvSpPr/>
          <p:nvPr/>
        </p:nvSpPr>
        <p:spPr>
          <a:xfrm>
            <a:off x="68163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6" name="Google Shape;126;p34"/>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7" name="Google Shape;127;p34"/>
          <p:cNvSpPr/>
          <p:nvPr/>
        </p:nvSpPr>
        <p:spPr>
          <a:xfrm>
            <a:off x="68163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28" name="Google Shape;128;p34"/>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129" name="Google Shape;129;p34"/>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130" name="Google Shape;130;p34"/>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131" name="Google Shape;131;p34"/>
          <p:cNvSpPr/>
          <p:nvPr/>
        </p:nvSpPr>
        <p:spPr>
          <a:xfrm>
            <a:off x="5361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A</a:t>
            </a:r>
            <a:endParaRPr b="0" i="0" sz="1400" u="none" cap="none" strike="noStrike">
              <a:solidFill>
                <a:srgbClr val="295269"/>
              </a:solidFill>
              <a:latin typeface="Dosis"/>
              <a:ea typeface="Dosis"/>
              <a:cs typeface="Dosis"/>
              <a:sym typeface="Dosis"/>
            </a:endParaRPr>
          </a:p>
        </p:txBody>
      </p:sp>
      <p:sp>
        <p:nvSpPr>
          <p:cNvPr id="132" name="Google Shape;132;p34"/>
          <p:cNvSpPr/>
          <p:nvPr/>
        </p:nvSpPr>
        <p:spPr>
          <a:xfrm>
            <a:off x="26196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B</a:t>
            </a:r>
            <a:endParaRPr b="0" i="0" sz="1400" u="none" cap="none" strike="noStrike">
              <a:solidFill>
                <a:srgbClr val="295269"/>
              </a:solidFill>
              <a:latin typeface="Dosis"/>
              <a:ea typeface="Dosis"/>
              <a:cs typeface="Dosis"/>
              <a:sym typeface="Dosis"/>
            </a:endParaRPr>
          </a:p>
        </p:txBody>
      </p:sp>
      <p:sp>
        <p:nvSpPr>
          <p:cNvPr id="133" name="Google Shape;133;p34"/>
          <p:cNvSpPr/>
          <p:nvPr/>
        </p:nvSpPr>
        <p:spPr>
          <a:xfrm>
            <a:off x="68014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D</a:t>
            </a:r>
            <a:endParaRPr b="0" i="0" sz="1400" u="none" cap="none" strike="noStrike">
              <a:solidFill>
                <a:srgbClr val="295269"/>
              </a:solidFill>
              <a:latin typeface="Dosis"/>
              <a:ea typeface="Dosis"/>
              <a:cs typeface="Dosis"/>
              <a:sym typeface="Dosis"/>
            </a:endParaRPr>
          </a:p>
        </p:txBody>
      </p:sp>
      <p:sp>
        <p:nvSpPr>
          <p:cNvPr id="134" name="Google Shape;134;p34"/>
          <p:cNvSpPr/>
          <p:nvPr/>
        </p:nvSpPr>
        <p:spPr>
          <a:xfrm>
            <a:off x="47179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C</a:t>
            </a:r>
            <a:endParaRPr b="0" i="0" sz="1400" u="none" cap="none" strike="noStrike">
              <a:solidFill>
                <a:srgbClr val="295269"/>
              </a:solidFill>
              <a:latin typeface="Dosis"/>
              <a:ea typeface="Dosis"/>
              <a:cs typeface="Dosis"/>
              <a:sym typeface="Dosis"/>
            </a:endParaRPr>
          </a:p>
        </p:txBody>
      </p:sp>
      <p:cxnSp>
        <p:nvCxnSpPr>
          <p:cNvPr id="135" name="Google Shape;135;p34"/>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6" name="Google Shape;136;p34"/>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7" name="Google Shape;137;p34"/>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8" name="Google Shape;138;p34"/>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xes Slide">
  <p:cSld name="CUSTOM_19">
    <p:spTree>
      <p:nvGrpSpPr>
        <p:cNvPr id="139" name="Shape 139"/>
        <p:cNvGrpSpPr/>
        <p:nvPr/>
      </p:nvGrpSpPr>
      <p:grpSpPr>
        <a:xfrm>
          <a:off x="0" y="0"/>
          <a:ext cx="0" cy="0"/>
          <a:chOff x="0" y="0"/>
          <a:chExt cx="0" cy="0"/>
        </a:xfrm>
      </p:grpSpPr>
      <p:pic>
        <p:nvPicPr>
          <p:cNvPr id="140" name="Google Shape;140;p35"/>
          <p:cNvPicPr preferRelativeResize="0"/>
          <p:nvPr/>
        </p:nvPicPr>
        <p:blipFill rotWithShape="1">
          <a:blip r:embed="rId2">
            <a:alphaModFix/>
          </a:blip>
          <a:srcRect b="0" l="0" r="0" t="0"/>
          <a:stretch/>
        </p:blipFill>
        <p:spPr>
          <a:xfrm>
            <a:off x="457359" y="1347812"/>
            <a:ext cx="2434455" cy="2447850"/>
          </a:xfrm>
          <a:prstGeom prst="rect">
            <a:avLst/>
          </a:prstGeom>
          <a:noFill/>
          <a:ln>
            <a:noFill/>
          </a:ln>
        </p:spPr>
      </p:pic>
      <p:sp>
        <p:nvSpPr>
          <p:cNvPr id="141" name="Google Shape;141;p35"/>
          <p:cNvSpPr/>
          <p:nvPr/>
        </p:nvSpPr>
        <p:spPr>
          <a:xfrm>
            <a:off x="457359"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2" name="Google Shape;142;p35"/>
          <p:cNvSpPr/>
          <p:nvPr/>
        </p:nvSpPr>
        <p:spPr>
          <a:xfrm>
            <a:off x="5857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3" name="Google Shape;143;p35"/>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4" name="Google Shape;144;p35"/>
          <p:cNvSpPr/>
          <p:nvPr/>
        </p:nvSpPr>
        <p:spPr>
          <a:xfrm>
            <a:off x="6415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45" name="Google Shape;145;p35"/>
          <p:cNvPicPr preferRelativeResize="0"/>
          <p:nvPr/>
        </p:nvPicPr>
        <p:blipFill rotWithShape="1">
          <a:blip r:embed="rId2">
            <a:alphaModFix/>
          </a:blip>
          <a:srcRect b="0" l="0" r="0" t="0"/>
          <a:stretch/>
        </p:blipFill>
        <p:spPr>
          <a:xfrm>
            <a:off x="3354758" y="1347812"/>
            <a:ext cx="2434455" cy="2447850"/>
          </a:xfrm>
          <a:prstGeom prst="rect">
            <a:avLst/>
          </a:prstGeom>
          <a:noFill/>
          <a:ln>
            <a:noFill/>
          </a:ln>
        </p:spPr>
      </p:pic>
      <p:sp>
        <p:nvSpPr>
          <p:cNvPr id="146" name="Google Shape;146;p35"/>
          <p:cNvSpPr/>
          <p:nvPr/>
        </p:nvSpPr>
        <p:spPr>
          <a:xfrm>
            <a:off x="33547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7" name="Google Shape;147;p35"/>
          <p:cNvSpPr/>
          <p:nvPr/>
        </p:nvSpPr>
        <p:spPr>
          <a:xfrm>
            <a:off x="3483123"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8" name="Google Shape;148;p35"/>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9" name="Google Shape;149;p35"/>
          <p:cNvSpPr/>
          <p:nvPr/>
        </p:nvSpPr>
        <p:spPr>
          <a:xfrm>
            <a:off x="35389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50" name="Google Shape;150;p35"/>
          <p:cNvPicPr preferRelativeResize="0"/>
          <p:nvPr/>
        </p:nvPicPr>
        <p:blipFill rotWithShape="1">
          <a:blip r:embed="rId2">
            <a:alphaModFix/>
          </a:blip>
          <a:srcRect b="0" l="0" r="0" t="0"/>
          <a:stretch/>
        </p:blipFill>
        <p:spPr>
          <a:xfrm>
            <a:off x="6252158" y="1347812"/>
            <a:ext cx="2434455" cy="2447850"/>
          </a:xfrm>
          <a:prstGeom prst="rect">
            <a:avLst/>
          </a:prstGeom>
          <a:noFill/>
          <a:ln>
            <a:noFill/>
          </a:ln>
        </p:spPr>
      </p:pic>
      <p:sp>
        <p:nvSpPr>
          <p:cNvPr id="151" name="Google Shape;151;p35"/>
          <p:cNvSpPr/>
          <p:nvPr/>
        </p:nvSpPr>
        <p:spPr>
          <a:xfrm>
            <a:off x="62521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52" name="Google Shape;152;p35"/>
          <p:cNvSpPr/>
          <p:nvPr/>
        </p:nvSpPr>
        <p:spPr>
          <a:xfrm>
            <a:off x="63805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53" name="Google Shape;153;p35"/>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54" name="Google Shape;154;p35"/>
          <p:cNvSpPr/>
          <p:nvPr/>
        </p:nvSpPr>
        <p:spPr>
          <a:xfrm>
            <a:off x="6436332"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Image Normal">
  <p:cSld name="CUSTOM_13">
    <p:spTree>
      <p:nvGrpSpPr>
        <p:cNvPr id="155" name="Shape 155"/>
        <p:cNvGrpSpPr/>
        <p:nvPr/>
      </p:nvGrpSpPr>
      <p:grpSpPr>
        <a:xfrm>
          <a:off x="0" y="0"/>
          <a:ext cx="0" cy="0"/>
          <a:chOff x="0" y="0"/>
          <a:chExt cx="0" cy="0"/>
        </a:xfrm>
      </p:grpSpPr>
      <p:sp>
        <p:nvSpPr>
          <p:cNvPr id="156" name="Google Shape;156;p36"/>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6"/>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204056"/>
                </a:solidFill>
                <a:latin typeface="Dosis"/>
                <a:ea typeface="Dosis"/>
                <a:cs typeface="Dosis"/>
                <a:sym typeface="Dosis"/>
              </a:rPr>
              <a:t>Title, could be longer or more wordy</a:t>
            </a:r>
            <a:endParaRPr b="0" i="0" sz="2800" u="none" cap="none" strike="noStrike">
              <a:solidFill>
                <a:srgbClr val="204056"/>
              </a:solidFill>
              <a:latin typeface="Dosis"/>
              <a:ea typeface="Dosis"/>
              <a:cs typeface="Dosis"/>
              <a:sym typeface="Dosis"/>
            </a:endParaRPr>
          </a:p>
        </p:txBody>
      </p:sp>
      <p:sp>
        <p:nvSpPr>
          <p:cNvPr id="158" name="Google Shape;158;p36"/>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Commentary</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Trends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Key Findings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204056"/>
              </a:solidFill>
              <a:latin typeface="Dosis"/>
              <a:ea typeface="Dosis"/>
              <a:cs typeface="Dosis"/>
              <a:sym typeface="Dosis"/>
            </a:endParaRPr>
          </a:p>
        </p:txBody>
      </p:sp>
      <p:sp>
        <p:nvSpPr>
          <p:cNvPr id="159" name="Google Shape;159;p36"/>
          <p:cNvSpPr/>
          <p:nvPr/>
        </p:nvSpPr>
        <p:spPr>
          <a:xfrm>
            <a:off x="486668" y="359490"/>
            <a:ext cx="2423304" cy="22770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0" name="Google Shape;160;p36"/>
          <p:cNvPicPr preferRelativeResize="0"/>
          <p:nvPr/>
        </p:nvPicPr>
        <p:blipFill rotWithShape="1">
          <a:blip r:embed="rId2">
            <a:alphaModFix/>
          </a:blip>
          <a:srcRect b="0" l="0" r="0" t="0"/>
          <a:stretch/>
        </p:blipFill>
        <p:spPr>
          <a:xfrm>
            <a:off x="486668" y="784766"/>
            <a:ext cx="4521770" cy="3425651"/>
          </a:xfrm>
          <a:prstGeom prst="rect">
            <a:avLst/>
          </a:prstGeom>
          <a:noFill/>
          <a:ln>
            <a:noFill/>
          </a:ln>
        </p:spPr>
      </p:pic>
      <p:sp>
        <p:nvSpPr>
          <p:cNvPr id="161" name="Google Shape;161;p36"/>
          <p:cNvSpPr/>
          <p:nvPr/>
        </p:nvSpPr>
        <p:spPr>
          <a:xfrm>
            <a:off x="486668" y="4452635"/>
            <a:ext cx="3240378" cy="333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Image Slide">
  <p:cSld name="CUSTOM_14">
    <p:spTree>
      <p:nvGrpSpPr>
        <p:cNvPr id="162" name="Shape 162"/>
        <p:cNvGrpSpPr/>
        <p:nvPr/>
      </p:nvGrpSpPr>
      <p:grpSpPr>
        <a:xfrm>
          <a:off x="0" y="0"/>
          <a:ext cx="0" cy="0"/>
          <a:chOff x="0" y="0"/>
          <a:chExt cx="0" cy="0"/>
        </a:xfrm>
      </p:grpSpPr>
      <p:sp>
        <p:nvSpPr>
          <p:cNvPr id="163" name="Google Shape;163;p37"/>
          <p:cNvSpPr/>
          <p:nvPr/>
        </p:nvSpPr>
        <p:spPr>
          <a:xfrm>
            <a:off x="632594" y="4102372"/>
            <a:ext cx="2438905" cy="33372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4" name="Google Shape;164;p37"/>
          <p:cNvSpPr/>
          <p:nvPr/>
        </p:nvSpPr>
        <p:spPr>
          <a:xfrm>
            <a:off x="640407" y="705146"/>
            <a:ext cx="2423304" cy="15961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5" name="Google Shape;165;p37"/>
          <p:cNvPicPr preferRelativeResize="0"/>
          <p:nvPr/>
        </p:nvPicPr>
        <p:blipFill rotWithShape="1">
          <a:blip r:embed="rId2">
            <a:alphaModFix/>
          </a:blip>
          <a:srcRect b="0" l="0" r="0" t="0"/>
          <a:stretch/>
        </p:blipFill>
        <p:spPr>
          <a:xfrm>
            <a:off x="644872" y="1111745"/>
            <a:ext cx="3578572" cy="2711276"/>
          </a:xfrm>
          <a:prstGeom prst="rect">
            <a:avLst/>
          </a:prstGeom>
          <a:noFill/>
          <a:ln>
            <a:noFill/>
          </a:ln>
        </p:spPr>
      </p:pic>
      <p:pic>
        <p:nvPicPr>
          <p:cNvPr id="166" name="Google Shape;166;p37"/>
          <p:cNvPicPr preferRelativeResize="0"/>
          <p:nvPr/>
        </p:nvPicPr>
        <p:blipFill rotWithShape="1">
          <a:blip r:embed="rId2">
            <a:alphaModFix/>
          </a:blip>
          <a:srcRect b="0" l="0" r="0" t="0"/>
          <a:stretch/>
        </p:blipFill>
        <p:spPr>
          <a:xfrm>
            <a:off x="4878139" y="1111745"/>
            <a:ext cx="3578572" cy="2711276"/>
          </a:xfrm>
          <a:prstGeom prst="rect">
            <a:avLst/>
          </a:prstGeom>
          <a:noFill/>
          <a:ln>
            <a:noFill/>
          </a:ln>
        </p:spPr>
      </p:pic>
      <p:sp>
        <p:nvSpPr>
          <p:cNvPr id="167" name="Google Shape;167;p37"/>
          <p:cNvSpPr/>
          <p:nvPr/>
        </p:nvSpPr>
        <p:spPr>
          <a:xfrm>
            <a:off x="4874790" y="4103488"/>
            <a:ext cx="2438905" cy="3348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8" name="Google Shape;168;p37"/>
          <p:cNvSpPr/>
          <p:nvPr/>
        </p:nvSpPr>
        <p:spPr>
          <a:xfrm>
            <a:off x="4882604" y="707379"/>
            <a:ext cx="2423304" cy="158483"/>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1">
  <p:cSld name="CUSTOM_15">
    <p:spTree>
      <p:nvGrpSpPr>
        <p:cNvPr id="169" name="Shape 169"/>
        <p:cNvGrpSpPr/>
        <p:nvPr/>
      </p:nvGrpSpPr>
      <p:grpSpPr>
        <a:xfrm>
          <a:off x="0" y="0"/>
          <a:ext cx="0" cy="0"/>
          <a:chOff x="0" y="0"/>
          <a:chExt cx="0" cy="0"/>
        </a:xfrm>
      </p:grpSpPr>
      <p:pic>
        <p:nvPicPr>
          <p:cNvPr id="170" name="Google Shape;170;p38"/>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71" name="Google Shape;171;p38"/>
          <p:cNvSpPr/>
          <p:nvPr/>
        </p:nvSpPr>
        <p:spPr>
          <a:xfrm>
            <a:off x="0" y="0"/>
            <a:ext cx="9144000" cy="5143500"/>
          </a:xfrm>
          <a:prstGeom prst="rect">
            <a:avLst/>
          </a:prstGeom>
          <a:solidFill>
            <a:srgbClr val="204056">
              <a:alpha val="8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8"/>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3" name="Google Shape;173;p38"/>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2">
  <p:cSld name="CUSTOM_16">
    <p:spTree>
      <p:nvGrpSpPr>
        <p:cNvPr id="174" name="Shape 174"/>
        <p:cNvGrpSpPr/>
        <p:nvPr/>
      </p:nvGrpSpPr>
      <p:grpSpPr>
        <a:xfrm>
          <a:off x="0" y="0"/>
          <a:ext cx="0" cy="0"/>
          <a:chOff x="0" y="0"/>
          <a:chExt cx="0" cy="0"/>
        </a:xfrm>
      </p:grpSpPr>
      <p:pic>
        <p:nvPicPr>
          <p:cNvPr id="175" name="Google Shape;175;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6" name="Google Shape;176;p39"/>
          <p:cNvSpPr/>
          <p:nvPr/>
        </p:nvSpPr>
        <p:spPr>
          <a:xfrm>
            <a:off x="0" y="0"/>
            <a:ext cx="9144000" cy="5143500"/>
          </a:xfrm>
          <a:prstGeom prst="rect">
            <a:avLst/>
          </a:prstGeom>
          <a:solidFill>
            <a:srgbClr val="204056">
              <a:alpha val="8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9"/>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8" name="Google Shape;178;p39"/>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 Slide">
  <p:cSld name="CUSTOM_17">
    <p:bg>
      <p:bgPr>
        <a:solidFill>
          <a:srgbClr val="000000"/>
        </a:solidFill>
      </p:bgPr>
    </p:bg>
    <p:spTree>
      <p:nvGrpSpPr>
        <p:cNvPr id="179" name="Shape 179"/>
        <p:cNvGrpSpPr/>
        <p:nvPr/>
      </p:nvGrpSpPr>
      <p:grpSpPr>
        <a:xfrm>
          <a:off x="0" y="0"/>
          <a:ext cx="0" cy="0"/>
          <a:chOff x="0" y="0"/>
          <a:chExt cx="0" cy="0"/>
        </a:xfrm>
      </p:grpSpPr>
      <p:pic>
        <p:nvPicPr>
          <p:cNvPr id="180" name="Google Shape;180;p40"/>
          <p:cNvPicPr preferRelativeResize="0"/>
          <p:nvPr/>
        </p:nvPicPr>
        <p:blipFill rotWithShape="1">
          <a:blip r:embed="rId2">
            <a:alphaModFix/>
          </a:blip>
          <a:srcRect b="0" l="0" r="0" t="0"/>
          <a:stretch/>
        </p:blipFill>
        <p:spPr>
          <a:xfrm>
            <a:off x="0" y="0"/>
            <a:ext cx="5143500" cy="5143500"/>
          </a:xfrm>
          <a:prstGeom prst="rect">
            <a:avLst/>
          </a:prstGeom>
          <a:noFill/>
          <a:ln>
            <a:noFill/>
          </a:ln>
        </p:spPr>
      </p:pic>
      <p:sp>
        <p:nvSpPr>
          <p:cNvPr id="181" name="Google Shape;181;p40"/>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BCBEC0"/>
                </a:solidFill>
                <a:latin typeface="Dosis"/>
                <a:ea typeface="Dosis"/>
                <a:cs typeface="Dosis"/>
                <a:sym typeface="Dosis"/>
              </a:rPr>
              <a:t>Passionate developer, lover of pizza and cute little dogs. Previously at Acme Inc and Awesome Startup.</a:t>
            </a:r>
            <a:endParaRPr b="0" i="0" sz="1800" u="none" cap="none" strike="noStrike">
              <a:solidFill>
                <a:srgbClr val="BCBEC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CBEC0"/>
              </a:solidFill>
              <a:latin typeface="Dosis"/>
              <a:ea typeface="Dosis"/>
              <a:cs typeface="Dosis"/>
              <a:sym typeface="Dosis"/>
            </a:endParaRPr>
          </a:p>
        </p:txBody>
      </p:sp>
      <p:sp>
        <p:nvSpPr>
          <p:cNvPr id="182" name="Google Shape;182;p40"/>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osis"/>
                <a:ea typeface="Dosis"/>
                <a:cs typeface="Dosis"/>
                <a:sym typeface="Dosis"/>
              </a:rPr>
              <a:t>Welcome</a:t>
            </a:r>
            <a:endParaRPr b="0" i="0" sz="1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Dosis"/>
                <a:ea typeface="Dosis"/>
                <a:cs typeface="Dosis"/>
                <a:sym typeface="Dosis"/>
              </a:rPr>
              <a:t>John Coder</a:t>
            </a:r>
            <a:endParaRPr b="0" i="0" sz="2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1pPr>
            <a:lvl2pPr lvl="1" marR="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2pPr>
            <a:lvl3pPr lvl="2" marR="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3pPr>
            <a:lvl4pPr lvl="3" marR="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4pPr>
            <a:lvl5pPr lvl="4" marR="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5pPr>
            <a:lvl6pPr lvl="5" marR="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6pPr>
            <a:lvl7pPr lvl="6" marR="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7pPr>
            <a:lvl8pPr lvl="7" marR="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8pPr>
            <a:lvl9pPr lvl="8" marR="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9pPr>
          </a:lstStyle>
          <a:p/>
        </p:txBody>
      </p:sp>
      <p:sp>
        <p:nvSpPr>
          <p:cNvPr id="19" name="Google Shape;1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white">
  <p:cSld name="CUSTOM_5">
    <p:spTree>
      <p:nvGrpSpPr>
        <p:cNvPr id="183" name="Shape 183"/>
        <p:cNvGrpSpPr/>
        <p:nvPr/>
      </p:nvGrpSpPr>
      <p:grpSpPr>
        <a:xfrm>
          <a:off x="0" y="0"/>
          <a:ext cx="0" cy="0"/>
          <a:chOff x="0" y="0"/>
          <a:chExt cx="0" cy="0"/>
        </a:xfrm>
      </p:grpSpPr>
      <p:pic>
        <p:nvPicPr>
          <p:cNvPr id="184" name="Google Shape;184;p4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5" name="Google Shape;185;p41"/>
          <p:cNvPicPr preferRelativeResize="0"/>
          <p:nvPr/>
        </p:nvPicPr>
        <p:blipFill rotWithShape="1">
          <a:blip r:embed="rId3">
            <a:alphaModFix/>
          </a:blip>
          <a:srcRect b="0" l="0" r="0" t="0"/>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blue" type="titleOnly">
  <p:cSld name="TITLE_ONLY">
    <p:spTree>
      <p:nvGrpSpPr>
        <p:cNvPr id="186" name="Shape 186"/>
        <p:cNvGrpSpPr/>
        <p:nvPr/>
      </p:nvGrpSpPr>
      <p:grpSpPr>
        <a:xfrm>
          <a:off x="0" y="0"/>
          <a:ext cx="0" cy="0"/>
          <a:chOff x="0" y="0"/>
          <a:chExt cx="0" cy="0"/>
        </a:xfrm>
      </p:grpSpPr>
      <p:pic>
        <p:nvPicPr>
          <p:cNvPr id="187" name="Google Shape;187;p4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8" name="Google Shape;188;p42"/>
          <p:cNvPicPr preferRelativeResize="0"/>
          <p:nvPr/>
        </p:nvPicPr>
        <p:blipFill rotWithShape="1">
          <a:blip r:embed="rId3">
            <a:alphaModFix/>
          </a:blip>
          <a:srcRect b="0" l="0" r="0" t="0"/>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al Slide">
  <p:cSld name="CUSTOM_18">
    <p:bg>
      <p:bgPr>
        <a:solidFill>
          <a:srgbClr val="295269"/>
        </a:solidFill>
      </p:bgPr>
    </p:bg>
    <p:spTree>
      <p:nvGrpSpPr>
        <p:cNvPr id="189" name="Shape 189"/>
        <p:cNvGrpSpPr/>
        <p:nvPr/>
      </p:nvGrpSpPr>
      <p:grpSpPr>
        <a:xfrm>
          <a:off x="0" y="0"/>
          <a:ext cx="0" cy="0"/>
          <a:chOff x="0" y="0"/>
          <a:chExt cx="0" cy="0"/>
        </a:xfrm>
      </p:grpSpPr>
      <p:sp>
        <p:nvSpPr>
          <p:cNvPr id="190" name="Google Shape;190;p43"/>
          <p:cNvSpPr/>
          <p:nvPr/>
        </p:nvSpPr>
        <p:spPr>
          <a:xfrm>
            <a:off x="469021" y="2179413"/>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THANKS!</a:t>
            </a:r>
            <a:endParaRPr b="0" i="0" sz="1000" u="none" cap="none" strike="noStrike">
              <a:solidFill>
                <a:schemeClr val="lt1"/>
              </a:solidFill>
              <a:latin typeface="Dosis"/>
              <a:ea typeface="Dosis"/>
              <a:cs typeface="Dosis"/>
              <a:sym typeface="Dosis"/>
            </a:endParaRPr>
          </a:p>
        </p:txBody>
      </p:sp>
      <p:sp>
        <p:nvSpPr>
          <p:cNvPr id="191" name="Google Shape;191;p43"/>
          <p:cNvSpPr/>
          <p:nvPr/>
        </p:nvSpPr>
        <p:spPr>
          <a:xfrm>
            <a:off x="2676525" y="3243775"/>
            <a:ext cx="3790948" cy="6615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SzPts val="1400"/>
              <a:buFont typeface="Arial"/>
              <a:buNone/>
            </a:pPr>
            <a:r>
              <a:rPr b="0" i="0" lang="en" sz="1400" u="none" cap="none" strike="noStrike">
                <a:solidFill>
                  <a:schemeClr val="lt1"/>
                </a:solidFill>
                <a:latin typeface="Dosis"/>
                <a:ea typeface="Dosis"/>
                <a:cs typeface="Dosis"/>
                <a:sym typeface="Dosis"/>
              </a:rPr>
              <a:t>Zach Sims   </a:t>
            </a:r>
            <a:endParaRPr b="0" i="0" sz="14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@zsims   </a:t>
            </a:r>
            <a:endParaRPr b="0" i="0" sz="12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zach@codecademy.com</a:t>
            </a:r>
            <a:endParaRPr b="0" i="0" sz="1200" u="none" cap="none" strike="noStrike">
              <a:solidFill>
                <a:srgbClr val="BCBEC0"/>
              </a:solidFill>
              <a:latin typeface="Dosis"/>
              <a:ea typeface="Dosis"/>
              <a:cs typeface="Dosis"/>
              <a:sym typeface="Dosis"/>
            </a:endParaRPr>
          </a:p>
        </p:txBody>
      </p:sp>
      <p:pic>
        <p:nvPicPr>
          <p:cNvPr id="192" name="Google Shape;192;p43"/>
          <p:cNvPicPr preferRelativeResize="0"/>
          <p:nvPr/>
        </p:nvPicPr>
        <p:blipFill rotWithShape="1">
          <a:blip r:embed="rId2">
            <a:alphaModFix/>
          </a:blip>
          <a:srcRect b="0" l="0" r="0" t="0"/>
          <a:stretch/>
        </p:blipFill>
        <p:spPr>
          <a:xfrm>
            <a:off x="3890566" y="1496600"/>
            <a:ext cx="1362880" cy="286626"/>
          </a:xfrm>
          <a:prstGeom prst="rect">
            <a:avLst/>
          </a:prstGeom>
          <a:noFill/>
          <a:ln>
            <a:noFill/>
          </a:ln>
        </p:spPr>
      </p:pic>
      <p:sp>
        <p:nvSpPr>
          <p:cNvPr id="193" name="Google Shape;193;p43"/>
          <p:cNvSpPr/>
          <p:nvPr/>
        </p:nvSpPr>
        <p:spPr>
          <a:xfrm>
            <a:off x="2676525" y="4634425"/>
            <a:ext cx="3790948" cy="3472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C8CACB"/>
              </a:buClr>
              <a:buSzPts val="1200"/>
              <a:buFont typeface="Arial"/>
              <a:buNone/>
            </a:pPr>
            <a:r>
              <a:rPr b="0" i="0" lang="en" sz="1200" u="none" cap="none" strike="noStrike">
                <a:solidFill>
                  <a:srgbClr val="C8CACB"/>
                </a:solidFill>
                <a:latin typeface="Dosis"/>
                <a:ea typeface="Dosis"/>
                <a:cs typeface="Dosis"/>
                <a:sym typeface="Dosis"/>
              </a:rPr>
              <a:t>WE’RE HIRING:</a:t>
            </a:r>
            <a:r>
              <a:rPr b="0" i="0" lang="en" sz="1200" u="none" cap="none" strike="noStrike">
                <a:solidFill>
                  <a:srgbClr val="F4F5F5"/>
                </a:solidFill>
                <a:latin typeface="Dosis"/>
                <a:ea typeface="Dosis"/>
                <a:cs typeface="Dosis"/>
                <a:sym typeface="Dosis"/>
              </a:rPr>
              <a:t> </a:t>
            </a:r>
            <a:r>
              <a:rPr b="0" i="0" lang="en" sz="1200" u="none" cap="none" strike="noStrike">
                <a:solidFill>
                  <a:srgbClr val="FA726E"/>
                </a:solidFill>
                <a:latin typeface="Dosis"/>
                <a:ea typeface="Dosis"/>
                <a:cs typeface="Dosis"/>
                <a:sym typeface="Dosis"/>
              </a:rPr>
              <a:t>http://www.codecademy.com/about/jobs</a:t>
            </a:r>
            <a:endParaRPr b="0" i="0" sz="1200" u="none" cap="none" strike="noStrike">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t/>
            </a:r>
            <a:endParaRPr b="0" i="0" sz="12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CUSTOM_21">
    <p:spTree>
      <p:nvGrpSpPr>
        <p:cNvPr id="194" name="Shape 194"/>
        <p:cNvGrpSpPr/>
        <p:nvPr/>
      </p:nvGrpSpPr>
      <p:grpSpPr>
        <a:xfrm>
          <a:off x="0" y="0"/>
          <a:ext cx="0" cy="0"/>
          <a:chOff x="0" y="0"/>
          <a:chExt cx="0" cy="0"/>
        </a:xfrm>
      </p:grpSpPr>
      <p:cxnSp>
        <p:nvCxnSpPr>
          <p:cNvPr id="195" name="Google Shape;195;p44"/>
          <p:cNvCxnSpPr/>
          <p:nvPr/>
        </p:nvCxnSpPr>
        <p:spPr>
          <a:xfrm>
            <a:off x="3811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6" name="Google Shape;196;p44"/>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Q2</a:t>
            </a:r>
            <a:endParaRPr b="0" i="0" sz="900" u="none" cap="none" strike="noStrike">
              <a:solidFill>
                <a:srgbClr val="000000"/>
              </a:solidFill>
              <a:latin typeface="Dosis"/>
              <a:ea typeface="Dosis"/>
              <a:cs typeface="Dosis"/>
              <a:sym typeface="Dosis"/>
            </a:endParaRPr>
          </a:p>
        </p:txBody>
      </p:sp>
      <p:cxnSp>
        <p:nvCxnSpPr>
          <p:cNvPr id="197" name="Google Shape;197;p44"/>
          <p:cNvCxnSpPr/>
          <p:nvPr/>
        </p:nvCxnSpPr>
        <p:spPr>
          <a:xfrm>
            <a:off x="3202338"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8" name="Google Shape;198;p44"/>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Q3</a:t>
            </a:r>
            <a:endParaRPr b="0" i="0" sz="900" u="none" cap="none" strike="noStrike">
              <a:solidFill>
                <a:srgbClr val="000000"/>
              </a:solidFill>
              <a:latin typeface="Dosis"/>
              <a:ea typeface="Dosis"/>
              <a:cs typeface="Dosis"/>
              <a:sym typeface="Dosis"/>
            </a:endParaRPr>
          </a:p>
        </p:txBody>
      </p:sp>
      <p:cxnSp>
        <p:nvCxnSpPr>
          <p:cNvPr id="199" name="Google Shape;199;p44"/>
          <p:cNvCxnSpPr/>
          <p:nvPr/>
        </p:nvCxnSpPr>
        <p:spPr>
          <a:xfrm>
            <a:off x="60235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200" name="Google Shape;200;p44"/>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Q4</a:t>
            </a:r>
            <a:endParaRPr b="0" i="0" sz="900" u="none" cap="none" strike="noStrike">
              <a:solidFill>
                <a:srgbClr val="000000"/>
              </a:solidFill>
              <a:latin typeface="Dosis"/>
              <a:ea typeface="Dosis"/>
              <a:cs typeface="Dosis"/>
              <a:sym typeface="Dosis"/>
            </a:endParaRPr>
          </a:p>
        </p:txBody>
      </p:sp>
      <p:cxnSp>
        <p:nvCxnSpPr>
          <p:cNvPr id="201" name="Google Shape;201;p44"/>
          <p:cNvCxnSpPr/>
          <p:nvPr/>
        </p:nvCxnSpPr>
        <p:spPr>
          <a:xfrm>
            <a:off x="3811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2" name="Google Shape;202;p44"/>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July</a:t>
            </a:r>
            <a:endParaRPr b="0" i="0" sz="900" u="none" cap="none" strike="noStrike">
              <a:solidFill>
                <a:srgbClr val="B7B7B7"/>
              </a:solidFill>
              <a:latin typeface="Dosis"/>
              <a:ea typeface="Dosis"/>
              <a:cs typeface="Dosis"/>
              <a:sym typeface="Dosis"/>
            </a:endParaRPr>
          </a:p>
        </p:txBody>
      </p:sp>
      <p:sp>
        <p:nvSpPr>
          <p:cNvPr id="203" name="Google Shape;203;p44"/>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August</a:t>
            </a:r>
            <a:endParaRPr b="0" i="0" sz="900" u="none" cap="none" strike="noStrike">
              <a:solidFill>
                <a:srgbClr val="B7B7B7"/>
              </a:solidFill>
              <a:latin typeface="Dosis"/>
              <a:ea typeface="Dosis"/>
              <a:cs typeface="Dosis"/>
              <a:sym typeface="Dosis"/>
            </a:endParaRPr>
          </a:p>
        </p:txBody>
      </p:sp>
      <p:cxnSp>
        <p:nvCxnSpPr>
          <p:cNvPr id="204" name="Google Shape;204;p44"/>
          <p:cNvCxnSpPr/>
          <p:nvPr/>
        </p:nvCxnSpPr>
        <p:spPr>
          <a:xfrm>
            <a:off x="1326506"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5" name="Google Shape;205;p44"/>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September</a:t>
            </a:r>
            <a:endParaRPr b="0" i="0" sz="900" u="none" cap="none" strike="noStrike">
              <a:solidFill>
                <a:srgbClr val="B7B7B7"/>
              </a:solidFill>
              <a:latin typeface="Dosis"/>
              <a:ea typeface="Dosis"/>
              <a:cs typeface="Dosis"/>
              <a:sym typeface="Dosis"/>
            </a:endParaRPr>
          </a:p>
        </p:txBody>
      </p:sp>
      <p:cxnSp>
        <p:nvCxnSpPr>
          <p:cNvPr id="206" name="Google Shape;206;p44"/>
          <p:cNvCxnSpPr/>
          <p:nvPr/>
        </p:nvCxnSpPr>
        <p:spPr>
          <a:xfrm>
            <a:off x="22736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07" name="Google Shape;207;p44"/>
          <p:cNvCxnSpPr/>
          <p:nvPr/>
        </p:nvCxnSpPr>
        <p:spPr>
          <a:xfrm>
            <a:off x="60235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8" name="Google Shape;208;p44"/>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January</a:t>
            </a:r>
            <a:endParaRPr b="0" i="0" sz="900" u="none" cap="none" strike="noStrike">
              <a:solidFill>
                <a:srgbClr val="B7B7B7"/>
              </a:solidFill>
              <a:latin typeface="Dosis"/>
              <a:ea typeface="Dosis"/>
              <a:cs typeface="Dosis"/>
              <a:sym typeface="Dosis"/>
            </a:endParaRPr>
          </a:p>
        </p:txBody>
      </p:sp>
      <p:sp>
        <p:nvSpPr>
          <p:cNvPr id="209" name="Google Shape;209;p44"/>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February</a:t>
            </a:r>
            <a:endParaRPr b="0" i="0" sz="900" u="none" cap="none" strike="noStrike">
              <a:solidFill>
                <a:srgbClr val="B7B7B7"/>
              </a:solidFill>
              <a:latin typeface="Dosis"/>
              <a:ea typeface="Dosis"/>
              <a:cs typeface="Dosis"/>
              <a:sym typeface="Dosis"/>
            </a:endParaRPr>
          </a:p>
        </p:txBody>
      </p:sp>
      <p:cxnSp>
        <p:nvCxnSpPr>
          <p:cNvPr id="210" name="Google Shape;210;p44"/>
          <p:cNvCxnSpPr/>
          <p:nvPr/>
        </p:nvCxnSpPr>
        <p:spPr>
          <a:xfrm>
            <a:off x="69689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1" name="Google Shape;211;p44"/>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March</a:t>
            </a:r>
            <a:endParaRPr b="0" i="0" sz="900" u="none" cap="none" strike="noStrike">
              <a:solidFill>
                <a:srgbClr val="B7B7B7"/>
              </a:solidFill>
              <a:latin typeface="Dosis"/>
              <a:ea typeface="Dosis"/>
              <a:cs typeface="Dosis"/>
              <a:sym typeface="Dosis"/>
            </a:endParaRPr>
          </a:p>
        </p:txBody>
      </p:sp>
      <p:cxnSp>
        <p:nvCxnSpPr>
          <p:cNvPr id="212" name="Google Shape;212;p44"/>
          <p:cNvCxnSpPr/>
          <p:nvPr/>
        </p:nvCxnSpPr>
        <p:spPr>
          <a:xfrm>
            <a:off x="79160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3" name="Google Shape;213;p44"/>
          <p:cNvCxnSpPr/>
          <p:nvPr/>
        </p:nvCxnSpPr>
        <p:spPr>
          <a:xfrm>
            <a:off x="32023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4" name="Google Shape;214;p44"/>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October</a:t>
            </a:r>
            <a:endParaRPr b="0" i="0" sz="900" u="none" cap="none" strike="noStrike">
              <a:solidFill>
                <a:srgbClr val="B7B7B7"/>
              </a:solidFill>
              <a:latin typeface="Dosis"/>
              <a:ea typeface="Dosis"/>
              <a:cs typeface="Dosis"/>
              <a:sym typeface="Dosis"/>
            </a:endParaRPr>
          </a:p>
        </p:txBody>
      </p:sp>
      <p:sp>
        <p:nvSpPr>
          <p:cNvPr id="215" name="Google Shape;215;p44"/>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November</a:t>
            </a:r>
            <a:endParaRPr b="0" i="0" sz="900" u="none" cap="none" strike="noStrike">
              <a:solidFill>
                <a:srgbClr val="B7B7B7"/>
              </a:solidFill>
              <a:latin typeface="Dosis"/>
              <a:ea typeface="Dosis"/>
              <a:cs typeface="Dosis"/>
              <a:sym typeface="Dosis"/>
            </a:endParaRPr>
          </a:p>
        </p:txBody>
      </p:sp>
      <p:cxnSp>
        <p:nvCxnSpPr>
          <p:cNvPr id="216" name="Google Shape;216;p44"/>
          <p:cNvCxnSpPr/>
          <p:nvPr/>
        </p:nvCxnSpPr>
        <p:spPr>
          <a:xfrm>
            <a:off x="41477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7" name="Google Shape;217;p44"/>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December</a:t>
            </a:r>
            <a:endParaRPr b="0" i="0" sz="900" u="none" cap="none" strike="noStrike">
              <a:solidFill>
                <a:srgbClr val="B7B7B7"/>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B7B7B7"/>
              </a:solidFill>
              <a:latin typeface="Dosis"/>
              <a:ea typeface="Dosis"/>
              <a:cs typeface="Dosis"/>
              <a:sym typeface="Dosis"/>
            </a:endParaRPr>
          </a:p>
        </p:txBody>
      </p:sp>
      <p:cxnSp>
        <p:nvCxnSpPr>
          <p:cNvPr id="218" name="Google Shape;218;p44"/>
          <p:cNvCxnSpPr/>
          <p:nvPr/>
        </p:nvCxnSpPr>
        <p:spPr>
          <a:xfrm>
            <a:off x="50948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9" name="Google Shape;219;p44"/>
          <p:cNvCxnSpPr/>
          <p:nvPr/>
        </p:nvCxnSpPr>
        <p:spPr>
          <a:xfrm>
            <a:off x="3202338"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0" name="Google Shape;220;p44"/>
          <p:cNvCxnSpPr/>
          <p:nvPr/>
        </p:nvCxnSpPr>
        <p:spPr>
          <a:xfrm>
            <a:off x="6023550"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1" name="Google Shape;221;p44"/>
          <p:cNvCxnSpPr/>
          <p:nvPr/>
        </p:nvCxnSpPr>
        <p:spPr>
          <a:xfrm>
            <a:off x="381150" y="977325"/>
            <a:ext cx="0" cy="2893500"/>
          </a:xfrm>
          <a:prstGeom prst="straightConnector1">
            <a:avLst/>
          </a:prstGeom>
          <a:noFill/>
          <a:ln cap="flat" cmpd="sng" w="9525">
            <a:solidFill>
              <a:srgbClr val="939598"/>
            </a:solidFill>
            <a:prstDash val="dot"/>
            <a:round/>
            <a:headEnd len="sm" w="sm" type="none"/>
            <a:tailEnd len="sm" w="sm" type="none"/>
          </a:ln>
        </p:spPr>
      </p:cxnSp>
      <p:sp>
        <p:nvSpPr>
          <p:cNvPr id="222" name="Google Shape;222;p44"/>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Spec definition</a:t>
            </a:r>
            <a:endParaRPr b="0" i="0" sz="1000" u="none" cap="none" strike="noStrike">
              <a:solidFill>
                <a:srgbClr val="666666"/>
              </a:solidFill>
              <a:latin typeface="Dosis"/>
              <a:ea typeface="Dosis"/>
              <a:cs typeface="Dosis"/>
              <a:sym typeface="Dosis"/>
            </a:endParaRPr>
          </a:p>
        </p:txBody>
      </p:sp>
      <p:sp>
        <p:nvSpPr>
          <p:cNvPr id="223" name="Google Shape;223;p44"/>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Evaluate, and build</a:t>
            </a:r>
            <a:endParaRPr b="0" i="0" sz="1000" u="none" cap="none" strike="noStrike">
              <a:solidFill>
                <a:srgbClr val="666666"/>
              </a:solidFill>
              <a:latin typeface="Dosis"/>
              <a:ea typeface="Dosis"/>
              <a:cs typeface="Dosis"/>
              <a:sym typeface="Dosis"/>
            </a:endParaRPr>
          </a:p>
        </p:txBody>
      </p:sp>
      <p:sp>
        <p:nvSpPr>
          <p:cNvPr id="224" name="Google Shape;224;p44"/>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non-US app store?</a:t>
            </a:r>
            <a:endParaRPr b="0" i="0" sz="1000" u="none" cap="none" strike="noStrike">
              <a:solidFill>
                <a:srgbClr val="666666"/>
              </a:solidFill>
              <a:latin typeface="Dosis"/>
              <a:ea typeface="Dosis"/>
              <a:cs typeface="Dosis"/>
              <a:sym typeface="Dosis"/>
            </a:endParaRPr>
          </a:p>
        </p:txBody>
      </p:sp>
      <p:sp>
        <p:nvSpPr>
          <p:cNvPr id="225" name="Google Shape;225;p44"/>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LTP 1+2 francine release</a:t>
            </a:r>
            <a:endParaRPr b="0" i="0" sz="1000" u="none" cap="none" strike="noStrike">
              <a:solidFill>
                <a:srgbClr val="FFFFFF"/>
              </a:solidFill>
              <a:latin typeface="Dosis"/>
              <a:ea typeface="Dosis"/>
              <a:cs typeface="Dosis"/>
              <a:sym typeface="Dosis"/>
            </a:endParaRPr>
          </a:p>
        </p:txBody>
      </p:sp>
      <p:sp>
        <p:nvSpPr>
          <p:cNvPr id="226" name="Google Shape;226;p44"/>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final release</a:t>
            </a:r>
            <a:endParaRPr b="0" i="0" sz="1000" u="none" cap="none" strike="noStrike">
              <a:solidFill>
                <a:srgbClr val="FFFFFF"/>
              </a:solidFill>
              <a:latin typeface="Dosis"/>
              <a:ea typeface="Dosis"/>
              <a:cs typeface="Dosis"/>
              <a:sym typeface="Dosis"/>
            </a:endParaRPr>
          </a:p>
        </p:txBody>
      </p:sp>
      <p:sp>
        <p:nvSpPr>
          <p:cNvPr id="227" name="Google Shape;227;p44"/>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HT: 100 interviews</a:t>
            </a:r>
            <a:endParaRPr b="0" i="0" sz="1000" u="none" cap="none" strike="noStrike">
              <a:solidFill>
                <a:srgbClr val="FFFFFF"/>
              </a:solidFill>
              <a:latin typeface="Dosis"/>
              <a:ea typeface="Dosis"/>
              <a:cs typeface="Dosis"/>
              <a:sym typeface="Dosis"/>
            </a:endParaRPr>
          </a:p>
        </p:txBody>
      </p:sp>
      <p:sp>
        <p:nvSpPr>
          <p:cNvPr id="228" name="Google Shape;228;p44"/>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hireability funnel + integration?</a:t>
            </a:r>
            <a:endParaRPr b="0" i="0" sz="1000" u="none" cap="none" strike="noStrike">
              <a:solidFill>
                <a:srgbClr val="FFFFFF"/>
              </a:solidFill>
              <a:latin typeface="Dosis"/>
              <a:ea typeface="Dosis"/>
              <a:cs typeface="Dosis"/>
              <a:sym typeface="Dosis"/>
            </a:endParaRPr>
          </a:p>
        </p:txBody>
      </p:sp>
      <p:sp>
        <p:nvSpPr>
          <p:cNvPr id="229" name="Google Shape;229;p44"/>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Peer Code Review</a:t>
            </a:r>
            <a:endParaRPr b="0" i="0" sz="1000" u="none" cap="none" strike="noStrike">
              <a:solidFill>
                <a:srgbClr val="FFFFFF"/>
              </a:solidFill>
              <a:latin typeface="Dosis"/>
              <a:ea typeface="Dosis"/>
              <a:cs typeface="Dosis"/>
              <a:sym typeface="Dosis"/>
            </a:endParaRPr>
          </a:p>
        </p:txBody>
      </p:sp>
      <p:sp>
        <p:nvSpPr>
          <p:cNvPr id="230" name="Google Shape;230;p44"/>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Guidance Counselor</a:t>
            </a:r>
            <a:endParaRPr b="0" i="0" sz="1000" u="none" cap="none" strike="noStrike">
              <a:solidFill>
                <a:srgbClr val="FFFFFF"/>
              </a:solidFill>
              <a:latin typeface="Dosis"/>
              <a:ea typeface="Dosis"/>
              <a:cs typeface="Dosis"/>
              <a:sym typeface="Dosis"/>
            </a:endParaRPr>
          </a:p>
        </p:txBody>
      </p:sp>
      <p:sp>
        <p:nvSpPr>
          <p:cNvPr id="231" name="Google Shape;231;p44"/>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Deliver to US app store</a:t>
            </a:r>
            <a:endParaRPr b="0" i="0" sz="1000" u="none" cap="none" strike="noStrike">
              <a:solidFill>
                <a:srgbClr val="666666"/>
              </a:solidFill>
              <a:latin typeface="Dosis"/>
              <a:ea typeface="Dosis"/>
              <a:cs typeface="Dosis"/>
              <a:sym typeface="Dosis"/>
            </a:endParaRPr>
          </a:p>
        </p:txBody>
      </p:sp>
      <p:cxnSp>
        <p:nvCxnSpPr>
          <p:cNvPr id="232" name="Google Shape;232;p44"/>
          <p:cNvCxnSpPr/>
          <p:nvPr/>
        </p:nvCxnSpPr>
        <p:spPr>
          <a:xfrm>
            <a:off x="8813875" y="977325"/>
            <a:ext cx="0" cy="2893500"/>
          </a:xfrm>
          <a:prstGeom prst="straightConnector1">
            <a:avLst/>
          </a:prstGeom>
          <a:noFill/>
          <a:ln cap="flat" cmpd="sng" w="9525">
            <a:solidFill>
              <a:srgbClr val="939598"/>
            </a:solidFill>
            <a:prstDash val="dot"/>
            <a:round/>
            <a:headEnd len="sm" w="sm" type="none"/>
            <a:tailEnd len="sm" w="sm" type="none"/>
          </a:ln>
        </p:spPr>
      </p:cxnSp>
      <p:sp>
        <p:nvSpPr>
          <p:cNvPr id="233" name="Google Shape;233;p44"/>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4"/>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95269"/>
                </a:solidFill>
                <a:latin typeface="Dosis"/>
                <a:ea typeface="Dosis"/>
                <a:cs typeface="Dosis"/>
                <a:sym typeface="Dosis"/>
              </a:rPr>
              <a:t>LTP3</a:t>
            </a:r>
            <a:endParaRPr b="0" i="0" sz="1100" u="none" cap="none" strike="noStrike">
              <a:solidFill>
                <a:srgbClr val="295269"/>
              </a:solidFill>
              <a:latin typeface="Dosis"/>
              <a:ea typeface="Dosis"/>
              <a:cs typeface="Dosis"/>
              <a:sym typeface="Dosis"/>
            </a:endParaRPr>
          </a:p>
        </p:txBody>
      </p:sp>
      <p:sp>
        <p:nvSpPr>
          <p:cNvPr id="235" name="Google Shape;235;p44"/>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AB1D3"/>
                </a:solidFill>
                <a:latin typeface="Dosis"/>
                <a:ea typeface="Dosis"/>
                <a:cs typeface="Dosis"/>
                <a:sym typeface="Dosis"/>
              </a:rPr>
              <a:t>Community + $</a:t>
            </a:r>
            <a:endParaRPr b="0" i="0" sz="1100" u="none" cap="none" strike="noStrike">
              <a:solidFill>
                <a:srgbClr val="6AB1D3"/>
              </a:solidFill>
              <a:latin typeface="Dosis"/>
              <a:ea typeface="Dosis"/>
              <a:cs typeface="Dosis"/>
              <a:sym typeface="Dosis"/>
            </a:endParaRPr>
          </a:p>
        </p:txBody>
      </p:sp>
      <p:sp>
        <p:nvSpPr>
          <p:cNvPr id="236" name="Google Shape;236;p44"/>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4"/>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0D7C1"/>
                </a:solidFill>
                <a:latin typeface="Dosis"/>
                <a:ea typeface="Dosis"/>
                <a:cs typeface="Dosis"/>
                <a:sym typeface="Dosis"/>
              </a:rPr>
              <a:t>Mobile</a:t>
            </a:r>
            <a:endParaRPr b="0" i="0" sz="1100" u="none" cap="none" strike="noStrike">
              <a:solidFill>
                <a:srgbClr val="40D7C1"/>
              </a:solidFill>
              <a:latin typeface="Dosis"/>
              <a:ea typeface="Dosis"/>
              <a:cs typeface="Dosis"/>
              <a:sym typeface="Dosis"/>
            </a:endParaRPr>
          </a:p>
        </p:txBody>
      </p:sp>
      <p:sp>
        <p:nvSpPr>
          <p:cNvPr id="238" name="Google Shape;238;p44"/>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44"/>
          <p:cNvCxnSpPr/>
          <p:nvPr/>
        </p:nvCxnSpPr>
        <p:spPr>
          <a:xfrm>
            <a:off x="381150" y="3849525"/>
            <a:ext cx="8435100" cy="0"/>
          </a:xfrm>
          <a:prstGeom prst="straightConnector1">
            <a:avLst/>
          </a:prstGeom>
          <a:noFill/>
          <a:ln cap="flat" cmpd="sng" w="9525">
            <a:solidFill>
              <a:srgbClr val="939598"/>
            </a:solidFill>
            <a:prstDash val="dot"/>
            <a:round/>
            <a:headEnd len="sm" w="sm" type="none"/>
            <a:tailEnd len="sm" w="sm" type="none"/>
          </a:ln>
        </p:spPr>
      </p:cxnSp>
      <p:cxnSp>
        <p:nvCxnSpPr>
          <p:cNvPr id="240" name="Google Shape;240;p44"/>
          <p:cNvCxnSpPr/>
          <p:nvPr/>
        </p:nvCxnSpPr>
        <p:spPr>
          <a:xfrm>
            <a:off x="381150" y="977325"/>
            <a:ext cx="8435100" cy="0"/>
          </a:xfrm>
          <a:prstGeom prst="straightConnector1">
            <a:avLst/>
          </a:prstGeom>
          <a:noFill/>
          <a:ln cap="flat" cmpd="sng" w="9525">
            <a:solidFill>
              <a:srgbClr val="939598"/>
            </a:solidFill>
            <a:prstDash val="dot"/>
            <a:round/>
            <a:headEnd len="sm" w="sm" type="none"/>
            <a:tailEnd len="sm" w="sm" type="none"/>
          </a:ln>
        </p:spPr>
      </p:cxnSp>
      <p:cxnSp>
        <p:nvCxnSpPr>
          <p:cNvPr id="241" name="Google Shape;241;p44"/>
          <p:cNvCxnSpPr/>
          <p:nvPr/>
        </p:nvCxnSpPr>
        <p:spPr>
          <a:xfrm>
            <a:off x="381150" y="2017875"/>
            <a:ext cx="8435100" cy="0"/>
          </a:xfrm>
          <a:prstGeom prst="straightConnector1">
            <a:avLst/>
          </a:prstGeom>
          <a:noFill/>
          <a:ln cap="flat" cmpd="sng" w="9525">
            <a:solidFill>
              <a:srgbClr val="939598"/>
            </a:solidFill>
            <a:prstDash val="dot"/>
            <a:round/>
            <a:headEnd len="sm" w="sm" type="none"/>
            <a:tailEnd len="sm" w="sm" type="none"/>
          </a:ln>
        </p:spPr>
      </p:cxnSp>
      <p:cxnSp>
        <p:nvCxnSpPr>
          <p:cNvPr id="242" name="Google Shape;242;p44"/>
          <p:cNvCxnSpPr/>
          <p:nvPr/>
        </p:nvCxnSpPr>
        <p:spPr>
          <a:xfrm>
            <a:off x="381150" y="2987150"/>
            <a:ext cx="8435100" cy="0"/>
          </a:xfrm>
          <a:prstGeom prst="straightConnector1">
            <a:avLst/>
          </a:prstGeom>
          <a:noFill/>
          <a:ln cap="flat" cmpd="sng" w="9525">
            <a:solidFill>
              <a:srgbClr val="939598"/>
            </a:solidFill>
            <a:prstDash val="dot"/>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47" name="Shape 247"/>
        <p:cNvGrpSpPr/>
        <p:nvPr/>
      </p:nvGrpSpPr>
      <p:grpSpPr>
        <a:xfrm>
          <a:off x="0" y="0"/>
          <a:ext cx="0" cy="0"/>
          <a:chOff x="0" y="0"/>
          <a:chExt cx="0" cy="0"/>
        </a:xfrm>
      </p:grpSpPr>
      <p:sp>
        <p:nvSpPr>
          <p:cNvPr id="248" name="Google Shape;24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9" name="Google Shape;249;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50" name="Google Shape;2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1" name="Shape 251"/>
        <p:cNvGrpSpPr/>
        <p:nvPr/>
      </p:nvGrpSpPr>
      <p:grpSpPr>
        <a:xfrm>
          <a:off x="0" y="0"/>
          <a:ext cx="0" cy="0"/>
          <a:chOff x="0" y="0"/>
          <a:chExt cx="0" cy="0"/>
        </a:xfrm>
      </p:grpSpPr>
      <p:sp>
        <p:nvSpPr>
          <p:cNvPr id="252" name="Google Shape;252;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253" name="Google Shape;253;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254" name="Google Shape;25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5" name="Shape 255"/>
        <p:cNvGrpSpPr/>
        <p:nvPr/>
      </p:nvGrpSpPr>
      <p:grpSpPr>
        <a:xfrm>
          <a:off x="0" y="0"/>
          <a:ext cx="0" cy="0"/>
          <a:chOff x="0" y="0"/>
          <a:chExt cx="0" cy="0"/>
        </a:xfrm>
      </p:grpSpPr>
      <p:sp>
        <p:nvSpPr>
          <p:cNvPr id="256" name="Google Shape;256;p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257" name="Google Shape;25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0" name="Google Shape;260;p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1" name="Google Shape;261;p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2" name="Google Shape;262;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3" name="Shape 263"/>
        <p:cNvGrpSpPr/>
        <p:nvPr/>
      </p:nvGrpSpPr>
      <p:grpSpPr>
        <a:xfrm>
          <a:off x="0" y="0"/>
          <a:ext cx="0" cy="0"/>
          <a:chOff x="0" y="0"/>
          <a:chExt cx="0" cy="0"/>
        </a:xfrm>
      </p:grpSpPr>
      <p:sp>
        <p:nvSpPr>
          <p:cNvPr id="264" name="Google Shape;264;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5" name="Google Shape;26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66" name="Shape 266"/>
        <p:cNvGrpSpPr/>
        <p:nvPr/>
      </p:nvGrpSpPr>
      <p:grpSpPr>
        <a:xfrm>
          <a:off x="0" y="0"/>
          <a:ext cx="0" cy="0"/>
          <a:chOff x="0" y="0"/>
          <a:chExt cx="0" cy="0"/>
        </a:xfrm>
      </p:grpSpPr>
      <p:sp>
        <p:nvSpPr>
          <p:cNvPr id="267" name="Google Shape;267;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68" name="Google Shape;268;p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9" name="Google Shape;26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22" name="Google Shape;22;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1pPr>
            <a:lvl2pPr indent="-304800" lvl="1" marL="9144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304800" lvl="2" marL="13716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304800" lvl="3" marL="18288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304800" lvl="4" marL="22860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304800" lvl="5" marL="27432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304800" lvl="6" marL="32004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304800" lvl="7" marL="36576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304800" lvl="8" marL="4114800" marR="0" algn="l">
              <a:lnSpc>
                <a:spcPct val="115000"/>
              </a:lnSpc>
              <a:spcBef>
                <a:spcPts val="160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23" name="Google Shape;23;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1pPr>
            <a:lvl2pPr indent="-304800" lvl="1" marL="9144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304800" lvl="2" marL="13716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304800" lvl="3" marL="18288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304800" lvl="4" marL="22860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304800" lvl="5" marL="27432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304800" lvl="6" marL="32004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304800" lvl="7" marL="36576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304800" lvl="8" marL="4114800" marR="0" algn="l">
              <a:lnSpc>
                <a:spcPct val="115000"/>
              </a:lnSpc>
              <a:spcBef>
                <a:spcPts val="160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24" name="Google Shape;2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70" name="Shape 270"/>
        <p:cNvGrpSpPr/>
        <p:nvPr/>
      </p:nvGrpSpPr>
      <p:grpSpPr>
        <a:xfrm>
          <a:off x="0" y="0"/>
          <a:ext cx="0" cy="0"/>
          <a:chOff x="0" y="0"/>
          <a:chExt cx="0" cy="0"/>
        </a:xfrm>
      </p:grpSpPr>
      <p:sp>
        <p:nvSpPr>
          <p:cNvPr id="271" name="Google Shape;271;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272" name="Google Shape;27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276" name="Google Shape;276;p5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277" name="Google Shape;277;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78" name="Google Shape;278;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9" name="Shape 279"/>
        <p:cNvGrpSpPr/>
        <p:nvPr/>
      </p:nvGrpSpPr>
      <p:grpSpPr>
        <a:xfrm>
          <a:off x="0" y="0"/>
          <a:ext cx="0" cy="0"/>
          <a:chOff x="0" y="0"/>
          <a:chExt cx="0" cy="0"/>
        </a:xfrm>
      </p:grpSpPr>
      <p:sp>
        <p:nvSpPr>
          <p:cNvPr id="280" name="Google Shape;280;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281" name="Google Shape;28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82" name="Shape 282"/>
        <p:cNvGrpSpPr/>
        <p:nvPr/>
      </p:nvGrpSpPr>
      <p:grpSpPr>
        <a:xfrm>
          <a:off x="0" y="0"/>
          <a:ext cx="0" cy="0"/>
          <a:chOff x="0" y="0"/>
          <a:chExt cx="0" cy="0"/>
        </a:xfrm>
      </p:grpSpPr>
      <p:sp>
        <p:nvSpPr>
          <p:cNvPr id="283" name="Google Shape;283;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284" name="Google Shape;284;p5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85" name="Google Shape;285;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6" name="Shape 286"/>
        <p:cNvGrpSpPr/>
        <p:nvPr/>
      </p:nvGrpSpPr>
      <p:grpSpPr>
        <a:xfrm>
          <a:off x="0" y="0"/>
          <a:ext cx="0" cy="0"/>
          <a:chOff x="0" y="0"/>
          <a:chExt cx="0" cy="0"/>
        </a:xfrm>
      </p:grpSpPr>
      <p:sp>
        <p:nvSpPr>
          <p:cNvPr id="287" name="Google Shape;28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27" name="Google Shape;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9pPr>
          </a:lstStyle>
          <a:p/>
        </p:txBody>
      </p:sp>
      <p:sp>
        <p:nvSpPr>
          <p:cNvPr id="30" name="Google Shape;30;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algn="l">
              <a:lnSpc>
                <a:spcPct val="115000"/>
              </a:lnSpc>
              <a:spcBef>
                <a:spcPts val="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1pPr>
            <a:lvl2pPr indent="-304800" lvl="1" marL="9144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304800" lvl="2" marL="13716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304800" lvl="3" marL="18288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304800" lvl="4" marL="22860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304800" lvl="5" marL="27432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304800" lvl="6" marL="32004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304800" lvl="7" marL="3657600" marR="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304800" lvl="8" marL="4114800" marR="0" algn="l">
              <a:lnSpc>
                <a:spcPct val="115000"/>
              </a:lnSpc>
              <a:spcBef>
                <a:spcPts val="160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31" name="Google Shape;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9pPr>
          </a:lstStyle>
          <a:p/>
        </p:txBody>
      </p:sp>
      <p:sp>
        <p:nvSpPr>
          <p:cNvPr id="34" name="Google Shape;3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1pPr>
            <a:lvl2pPr lvl="1" marR="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2pPr>
            <a:lvl3pPr lvl="2" marR="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3pPr>
            <a:lvl4pPr lvl="3" marR="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4pPr>
            <a:lvl5pPr lvl="4" marR="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5pPr>
            <a:lvl6pPr lvl="5" marR="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6pPr>
            <a:lvl7pPr lvl="6" marR="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7pPr>
            <a:lvl8pPr lvl="7" marR="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8pPr>
            <a:lvl9pPr lvl="8" marR="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9pPr>
          </a:lstStyle>
          <a:p/>
        </p:txBody>
      </p:sp>
      <p:sp>
        <p:nvSpPr>
          <p:cNvPr id="38" name="Google Shape;38;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1pPr>
            <a:lvl2pPr lvl="1" marR="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2pPr>
            <a:lvl3pPr lvl="2" marR="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3pPr>
            <a:lvl4pPr lvl="3" marR="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4pPr>
            <a:lvl5pPr lvl="4" marR="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5pPr>
            <a:lvl6pPr lvl="5" marR="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6pPr>
            <a:lvl7pPr lvl="6" marR="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7pPr>
            <a:lvl8pPr lvl="7" marR="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8pPr>
            <a:lvl9pPr lvl="8" marR="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9pPr>
          </a:lstStyle>
          <a:p/>
        </p:txBody>
      </p:sp>
      <p:sp>
        <p:nvSpPr>
          <p:cNvPr id="39" name="Google Shape;39;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40" name="Google Shape;4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algn="l">
              <a:lnSpc>
                <a:spcPct val="100000"/>
              </a:lnSpc>
              <a:spcBef>
                <a:spcPts val="0"/>
              </a:spcBef>
              <a:spcAft>
                <a:spcPts val="0"/>
              </a:spcAft>
              <a:buClr>
                <a:schemeClr val="dk2"/>
              </a:buClr>
              <a:buSzPts val="1800"/>
              <a:buFont typeface="Roboto"/>
              <a:buNone/>
              <a:defRPr b="0" i="0" sz="1800" u="none" cap="none" strike="noStrike">
                <a:solidFill>
                  <a:schemeClr val="dk2"/>
                </a:solidFill>
                <a:latin typeface="Roboto"/>
                <a:ea typeface="Roboto"/>
                <a:cs typeface="Roboto"/>
                <a:sym typeface="Roboto"/>
              </a:defRPr>
            </a:lvl1pPr>
          </a:lstStyle>
          <a:p/>
        </p:txBody>
      </p:sp>
      <p:sp>
        <p:nvSpPr>
          <p:cNvPr id="43" name="Google Shape;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3.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52" name="Google Shape;52;p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5" name="Google Shape;245;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95269"/>
        </a:solidFill>
      </p:bgPr>
    </p:bg>
    <p:spTree>
      <p:nvGrpSpPr>
        <p:cNvPr id="291" name="Shape 291"/>
        <p:cNvGrpSpPr/>
        <p:nvPr/>
      </p:nvGrpSpPr>
      <p:grpSpPr>
        <a:xfrm>
          <a:off x="0" y="0"/>
          <a:ext cx="0" cy="0"/>
          <a:chOff x="0" y="0"/>
          <a:chExt cx="0" cy="0"/>
        </a:xfrm>
      </p:grpSpPr>
      <p:sp>
        <p:nvSpPr>
          <p:cNvPr id="292" name="Google Shape;292;p2"/>
          <p:cNvSpPr/>
          <p:nvPr/>
        </p:nvSpPr>
        <p:spPr>
          <a:xfrm>
            <a:off x="466813" y="2536850"/>
            <a:ext cx="8210374" cy="156146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lang="en" sz="5600">
                <a:solidFill>
                  <a:schemeClr val="lt1"/>
                </a:solidFill>
                <a:latin typeface="Roboto Black"/>
                <a:ea typeface="Roboto Black"/>
                <a:cs typeface="Roboto Black"/>
                <a:sym typeface="Roboto Black"/>
              </a:rPr>
              <a:t>Warby Parker Marketing Funnels Project</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rgbClr val="EFEFEF"/>
                </a:solidFill>
                <a:latin typeface="Roboto Thin"/>
                <a:ea typeface="Roboto Thin"/>
                <a:cs typeface="Roboto Thin"/>
                <a:sym typeface="Roboto Thin"/>
              </a:rPr>
              <a:t>Learn SQL from Scratch</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Katrina Salsburey</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June 10, 2019</a:t>
            </a:r>
            <a:endParaRPr b="0" i="0" sz="2800" u="none" cap="none" strike="noStrike">
              <a:solidFill>
                <a:srgbClr val="EFEFEF"/>
              </a:solidFill>
              <a:latin typeface="Roboto Thin"/>
              <a:ea typeface="Roboto Thin"/>
              <a:cs typeface="Roboto Thin"/>
              <a:sym typeface="Roboto Thin"/>
            </a:endParaRPr>
          </a:p>
        </p:txBody>
      </p:sp>
      <p:pic>
        <p:nvPicPr>
          <p:cNvPr id="293" name="Google Shape;293;p2"/>
          <p:cNvPicPr preferRelativeResize="0"/>
          <p:nvPr/>
        </p:nvPicPr>
        <p:blipFill rotWithShape="1">
          <a:blip r:embed="rId3">
            <a:alphaModFix/>
          </a:blip>
          <a:srcRect b="0" l="0" r="0" t="0"/>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g5af9a27a4c_0_48"/>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.1 </a:t>
            </a:r>
            <a:r>
              <a:rPr b="1" lang="en" sz="2400">
                <a:solidFill>
                  <a:srgbClr val="295269"/>
                </a:solidFill>
                <a:latin typeface="Roboto"/>
                <a:ea typeface="Roboto"/>
                <a:cs typeface="Roboto"/>
                <a:sym typeface="Roboto"/>
              </a:rPr>
              <a:t>The Home Try-On</a:t>
            </a:r>
            <a:r>
              <a:rPr b="1" lang="en" sz="2400">
                <a:solidFill>
                  <a:srgbClr val="295269"/>
                </a:solidFill>
                <a:latin typeface="Roboto"/>
                <a:ea typeface="Roboto"/>
                <a:cs typeface="Roboto"/>
                <a:sym typeface="Roboto"/>
              </a:rPr>
              <a:t> Funnel: What’s in the data?</a:t>
            </a:r>
            <a:endParaRPr b="1" i="0" sz="2400" u="none" cap="none" strike="noStrike">
              <a:solidFill>
                <a:srgbClr val="295269"/>
              </a:solidFill>
              <a:latin typeface="Roboto"/>
              <a:ea typeface="Roboto"/>
              <a:cs typeface="Roboto"/>
              <a:sym typeface="Roboto"/>
            </a:endParaRPr>
          </a:p>
        </p:txBody>
      </p:sp>
      <p:sp>
        <p:nvSpPr>
          <p:cNvPr id="351" name="Google Shape;351;g5af9a27a4c_0_48"/>
          <p:cNvSpPr txBox="1"/>
          <p:nvPr/>
        </p:nvSpPr>
        <p:spPr>
          <a:xfrm>
            <a:off x="177975" y="3487325"/>
            <a:ext cx="2563500" cy="15021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Explore quiz, home try-on, and purchase tables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SELECT * FROM quiz LIMIT 5;</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SELECT * FROM home_try_on LIMIT 5;</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SELECT * FROM purchase LIMIT 5;</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1100" u="none" cap="none" strike="noStrike">
              <a:solidFill>
                <a:srgbClr val="000000"/>
              </a:solidFill>
              <a:latin typeface="Courier New"/>
              <a:ea typeface="Courier New"/>
              <a:cs typeface="Courier New"/>
              <a:sym typeface="Courier New"/>
            </a:endParaRPr>
          </a:p>
        </p:txBody>
      </p:sp>
      <p:sp>
        <p:nvSpPr>
          <p:cNvPr id="352" name="Google Shape;352;g5af9a27a4c_0_48"/>
          <p:cNvSpPr txBox="1"/>
          <p:nvPr/>
        </p:nvSpPr>
        <p:spPr>
          <a:xfrm>
            <a:off x="177975" y="1201325"/>
            <a:ext cx="2563500" cy="22266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home try-on funnel data is spread out into 3 tables:</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users that took the quiz</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users that did a home try-on</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users that purchased</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Each table’s first column is user_id, which is our primary key for each and is the columns we will join on all three tables. </a:t>
            </a:r>
            <a:endParaRPr b="0" i="0" sz="1200" u="none" cap="none" strike="noStrike">
              <a:solidFill>
                <a:srgbClr val="000000"/>
              </a:solidFill>
              <a:latin typeface="Roboto"/>
              <a:ea typeface="Roboto"/>
              <a:cs typeface="Roboto"/>
              <a:sym typeface="Roboto"/>
            </a:endParaRPr>
          </a:p>
        </p:txBody>
      </p:sp>
      <p:graphicFrame>
        <p:nvGraphicFramePr>
          <p:cNvPr id="353" name="Google Shape;353;g5af9a27a4c_0_48"/>
          <p:cNvGraphicFramePr/>
          <p:nvPr/>
        </p:nvGraphicFramePr>
        <p:xfrm>
          <a:off x="2919325" y="1201325"/>
          <a:ext cx="3000000" cy="3000000"/>
        </p:xfrm>
        <a:graphic>
          <a:graphicData uri="http://schemas.openxmlformats.org/drawingml/2006/table">
            <a:tbl>
              <a:tblPr>
                <a:noFill/>
                <a:tableStyleId>{6920666A-8FA2-47F2-8835-1AAB0BF33D94}</a:tableStyleId>
              </a:tblPr>
              <a:tblGrid>
                <a:gridCol w="2727250"/>
                <a:gridCol w="1162375"/>
                <a:gridCol w="652900"/>
                <a:gridCol w="907625"/>
                <a:gridCol w="604350"/>
              </a:tblGrid>
              <a:tr h="33397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user_id</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style</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fit</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shape</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color</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r>
              <a:tr h="357200">
                <a:tc>
                  <a:txBody>
                    <a:bodyPr>
                      <a:noAutofit/>
                    </a:bodyPr>
                    <a:lstStyle/>
                    <a:p>
                      <a:pPr indent="0" lvl="0" marL="0" rtl="0" algn="ctr">
                        <a:lnSpc>
                          <a:spcPct val="115000"/>
                        </a:lnSpc>
                        <a:spcBef>
                          <a:spcPts val="0"/>
                        </a:spcBef>
                        <a:spcAft>
                          <a:spcPts val="0"/>
                        </a:spcAft>
                        <a:buNone/>
                      </a:pPr>
                      <a:r>
                        <a:rPr lang="en" sz="1100">
                          <a:solidFill>
                            <a:srgbClr val="525252"/>
                          </a:solidFill>
                        </a:rPr>
                        <a:t>4e8118dc-bb3d-49bf-85fc-cca8d83232ac</a:t>
                      </a:r>
                      <a:endParaRPr sz="1100" u="none" cap="none" strike="noStrike">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Women's Styles</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Medium</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Rectangular</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Tortoise</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200">
                <a:tc>
                  <a:txBody>
                    <a:bodyPr>
                      <a:noAutofit/>
                    </a:bodyPr>
                    <a:lstStyle/>
                    <a:p>
                      <a:pPr indent="0" lvl="0" marL="0" rtl="0" algn="ctr">
                        <a:lnSpc>
                          <a:spcPct val="115000"/>
                        </a:lnSpc>
                        <a:spcBef>
                          <a:spcPts val="0"/>
                        </a:spcBef>
                        <a:spcAft>
                          <a:spcPts val="0"/>
                        </a:spcAft>
                        <a:buNone/>
                      </a:pPr>
                      <a:r>
                        <a:rPr lang="en" sz="1100">
                          <a:solidFill>
                            <a:srgbClr val="525252"/>
                          </a:solidFill>
                        </a:rPr>
                        <a:t>291f1cca-e507-48be-b063-002b14906468</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Women’s Styles</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Narrow</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Round</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Black</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54" name="Google Shape;354;g5af9a27a4c_0_48"/>
          <p:cNvGraphicFramePr/>
          <p:nvPr/>
        </p:nvGraphicFramePr>
        <p:xfrm>
          <a:off x="2919325" y="2420525"/>
          <a:ext cx="3000000" cy="3000000"/>
        </p:xfrm>
        <a:graphic>
          <a:graphicData uri="http://schemas.openxmlformats.org/drawingml/2006/table">
            <a:tbl>
              <a:tblPr>
                <a:noFill/>
                <a:tableStyleId>{6920666A-8FA2-47F2-8835-1AAB0BF33D94}</a:tableStyleId>
              </a:tblPr>
              <a:tblGrid>
                <a:gridCol w="2727250"/>
                <a:gridCol w="1815275"/>
                <a:gridCol w="1511975"/>
              </a:tblGrid>
              <a:tr h="33397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user_id</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number_of_pairs</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address</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r>
              <a:tr h="357200">
                <a:tc>
                  <a:txBody>
                    <a:bodyPr>
                      <a:noAutofit/>
                    </a:bodyPr>
                    <a:lstStyle/>
                    <a:p>
                      <a:pPr indent="0" lvl="0" marL="0" rtl="0" algn="ctr">
                        <a:lnSpc>
                          <a:spcPct val="115000"/>
                        </a:lnSpc>
                        <a:spcBef>
                          <a:spcPts val="0"/>
                        </a:spcBef>
                        <a:spcAft>
                          <a:spcPts val="0"/>
                        </a:spcAft>
                        <a:buNone/>
                      </a:pPr>
                      <a:r>
                        <a:rPr lang="en" sz="1100">
                          <a:solidFill>
                            <a:srgbClr val="525252"/>
                          </a:solidFill>
                        </a:rPr>
                        <a:t>d8addd87-3217-4429-9a01-d56d68111da7</a:t>
                      </a:r>
                      <a:endParaRPr sz="1100" u="none" cap="none" strike="noStrike">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5 pairs</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145 New York 9a</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200">
                <a:tc>
                  <a:txBody>
                    <a:bodyPr>
                      <a:noAutofit/>
                    </a:bodyPr>
                    <a:lstStyle/>
                    <a:p>
                      <a:pPr indent="0" lvl="0" marL="0" rtl="0" algn="ctr">
                        <a:lnSpc>
                          <a:spcPct val="115000"/>
                        </a:lnSpc>
                        <a:spcBef>
                          <a:spcPts val="0"/>
                        </a:spcBef>
                        <a:spcAft>
                          <a:spcPts val="0"/>
                        </a:spcAft>
                        <a:buNone/>
                      </a:pPr>
                      <a:r>
                        <a:rPr lang="en" sz="1100">
                          <a:solidFill>
                            <a:srgbClr val="525252"/>
                          </a:solidFill>
                        </a:rPr>
                        <a:t>4e71850e-8bbf-4e6b-accc-49a7bb46c586</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3 pairs</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347 Madison Square N</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55" name="Google Shape;355;g5af9a27a4c_0_48"/>
          <p:cNvGraphicFramePr/>
          <p:nvPr/>
        </p:nvGraphicFramePr>
        <p:xfrm>
          <a:off x="2919325" y="3639725"/>
          <a:ext cx="3000000" cy="3000000"/>
        </p:xfrm>
        <a:graphic>
          <a:graphicData uri="http://schemas.openxmlformats.org/drawingml/2006/table">
            <a:tbl>
              <a:tblPr>
                <a:noFill/>
                <a:tableStyleId>{6920666A-8FA2-47F2-8835-1AAB0BF33D94}</a:tableStyleId>
              </a:tblPr>
              <a:tblGrid>
                <a:gridCol w="2727250"/>
                <a:gridCol w="681475"/>
                <a:gridCol w="817475"/>
                <a:gridCol w="669025"/>
                <a:gridCol w="640125"/>
                <a:gridCol w="519150"/>
              </a:tblGrid>
              <a:tr h="33397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user_id</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product_id</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style</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model_name</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color</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price</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r>
              <a:tr h="357200">
                <a:tc>
                  <a:txBody>
                    <a:bodyPr>
                      <a:noAutofit/>
                    </a:bodyPr>
                    <a:lstStyle/>
                    <a:p>
                      <a:pPr indent="0" lvl="0" marL="0" rtl="0" algn="ctr">
                        <a:lnSpc>
                          <a:spcPct val="115000"/>
                        </a:lnSpc>
                        <a:spcBef>
                          <a:spcPts val="0"/>
                        </a:spcBef>
                        <a:spcAft>
                          <a:spcPts val="0"/>
                        </a:spcAft>
                        <a:buNone/>
                      </a:pPr>
                      <a:r>
                        <a:rPr lang="en" sz="1100">
                          <a:solidFill>
                            <a:srgbClr val="525252"/>
                          </a:solidFill>
                        </a:rPr>
                        <a:t>00a9dd17-36c8-430c-9d76-df49d4197dcf</a:t>
                      </a:r>
                      <a:endParaRPr sz="1100" u="none" cap="none" strike="noStrike">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8</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Women's Styles</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Lucy</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Jet Black</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150</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200">
                <a:tc>
                  <a:txBody>
                    <a:bodyPr>
                      <a:noAutofit/>
                    </a:bodyPr>
                    <a:lstStyle/>
                    <a:p>
                      <a:pPr indent="0" lvl="0" marL="0" rtl="0" algn="ctr">
                        <a:lnSpc>
                          <a:spcPct val="115000"/>
                        </a:lnSpc>
                        <a:spcBef>
                          <a:spcPts val="0"/>
                        </a:spcBef>
                        <a:spcAft>
                          <a:spcPts val="0"/>
                        </a:spcAft>
                        <a:buNone/>
                      </a:pPr>
                      <a:r>
                        <a:rPr lang="en" sz="1100">
                          <a:solidFill>
                            <a:srgbClr val="525252"/>
                          </a:solidFill>
                        </a:rPr>
                        <a:t>017506f7-aba1-4b9d-8b7b-f4426e71b8ca</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4</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Men’s Styles</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Dawes</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Jet Black</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150</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g5af9a27a4c_0_6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The Home Try-On Funnel: Overall Conversion</a:t>
            </a:r>
            <a:endParaRPr b="1" i="0" sz="2400" u="none" cap="none" strike="noStrike">
              <a:solidFill>
                <a:srgbClr val="295269"/>
              </a:solidFill>
              <a:latin typeface="Roboto"/>
              <a:ea typeface="Roboto"/>
              <a:cs typeface="Roboto"/>
              <a:sym typeface="Roboto"/>
            </a:endParaRPr>
          </a:p>
        </p:txBody>
      </p:sp>
      <p:sp>
        <p:nvSpPr>
          <p:cNvPr id="361" name="Google Shape;361;g5af9a27a4c_0_62"/>
          <p:cNvSpPr txBox="1"/>
          <p:nvPr/>
        </p:nvSpPr>
        <p:spPr>
          <a:xfrm>
            <a:off x="177975" y="1201325"/>
            <a:ext cx="2089800" cy="36945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We can count the number of users that reach each part of the funnel with the query to the right, then calculate the conversion between each step in the funnel (in Excel or similar.) </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Overall conversion is 49.5%. Conversion from quiz to home try-on is 75% and conversion from home try-on to purchase is 66%.</a:t>
            </a:r>
            <a:endParaRPr sz="1200">
              <a:latin typeface="Roboto"/>
              <a:ea typeface="Roboto"/>
              <a:cs typeface="Roboto"/>
              <a:sym typeface="Roboto"/>
            </a:endParaRPr>
          </a:p>
        </p:txBody>
      </p:sp>
      <p:sp>
        <p:nvSpPr>
          <p:cNvPr id="362" name="Google Shape;362;g5af9a27a4c_0_62"/>
          <p:cNvSpPr txBox="1"/>
          <p:nvPr/>
        </p:nvSpPr>
        <p:spPr>
          <a:xfrm>
            <a:off x="2429175" y="1201325"/>
            <a:ext cx="3506700" cy="36945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WITH results_table AS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quiz.user_id,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 WHEN home_try_on.user_id IS NOT NULL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THEN 'True' ELSE 'False'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r>
              <a:rPr lang="en" sz="900">
                <a:latin typeface="Courier New"/>
                <a:ea typeface="Courier New"/>
                <a:cs typeface="Courier New"/>
                <a:sym typeface="Courier New"/>
              </a:rPr>
              <a:t>END AS 'is_home_try_on',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home_try_on.number_of_pairs,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 WHEN purchase.user_id IS NOT NULL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THEN 'True' ELSE 'False'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'is_purchase'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quiz</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LEFT JOIN home_try_on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ON quiz.user_id = home_try_on.user_id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LEFT JOIN purchase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ON quiz.user_id = purchase.user_id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GROUP BY quiz.user_id )</a:t>
            </a:r>
            <a:endParaRPr sz="9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SELECT 'quiz' AS 'funnel_step', COUNT(*) AS 'count' FROM results_table</a:t>
            </a:r>
            <a:endParaRPr sz="9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UNION</a:t>
            </a:r>
            <a:endParaRPr sz="9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SELECT 'home_try_on' AS 'funnel_step', COUNT(*) AS 'count' FROM results_table WHERE is_home_try_on = 'True'</a:t>
            </a:r>
            <a:endParaRPr sz="9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UNION</a:t>
            </a:r>
            <a:endParaRPr sz="9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SELECT 'purchase' AS 'funnel_step', COUNT(*) AS 'count' FROM results_table WHERE is_purchase = 'True'</a:t>
            </a:r>
            <a:endParaRPr sz="9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ORDER BY 2 DESC;</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p:txBody>
      </p:sp>
      <p:sp>
        <p:nvSpPr>
          <p:cNvPr id="363" name="Google Shape;363;g5af9a27a4c_0_62"/>
          <p:cNvSpPr/>
          <p:nvPr/>
        </p:nvSpPr>
        <p:spPr>
          <a:xfrm>
            <a:off x="6306550" y="1549175"/>
            <a:ext cx="2381050" cy="946200"/>
          </a:xfrm>
          <a:prstGeom prst="flowChartManualOperation">
            <a:avLst/>
          </a:prstGeom>
          <a:solidFill>
            <a:srgbClr val="204056">
              <a:alpha val="819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Quiz</a:t>
            </a:r>
            <a:endParaRPr b="1" sz="1200">
              <a:solidFill>
                <a:srgbClr val="FFFFFF"/>
              </a:solidFill>
            </a:endParaRPr>
          </a:p>
          <a:p>
            <a:pPr indent="0" lvl="0" marL="0" rtl="0" algn="ctr">
              <a:spcBef>
                <a:spcPts val="0"/>
              </a:spcBef>
              <a:spcAft>
                <a:spcPts val="0"/>
              </a:spcAft>
              <a:buNone/>
            </a:pPr>
            <a:r>
              <a:rPr b="1" lang="en" sz="1200">
                <a:solidFill>
                  <a:srgbClr val="FFFFFF"/>
                </a:solidFill>
              </a:rPr>
              <a:t>1000</a:t>
            </a:r>
            <a:endParaRPr b="1" sz="1200">
              <a:solidFill>
                <a:srgbClr val="FFFFFF"/>
              </a:solidFill>
            </a:endParaRPr>
          </a:p>
        </p:txBody>
      </p:sp>
      <p:sp>
        <p:nvSpPr>
          <p:cNvPr id="364" name="Google Shape;364;g5af9a27a4c_0_62"/>
          <p:cNvSpPr/>
          <p:nvPr/>
        </p:nvSpPr>
        <p:spPr>
          <a:xfrm>
            <a:off x="6783050" y="2577125"/>
            <a:ext cx="1443575" cy="946200"/>
          </a:xfrm>
          <a:prstGeom prst="flowChartManualOperation">
            <a:avLst/>
          </a:prstGeom>
          <a:solidFill>
            <a:srgbClr val="204056">
              <a:alpha val="819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Home Try-On</a:t>
            </a:r>
            <a:endParaRPr b="1" sz="1200">
              <a:solidFill>
                <a:srgbClr val="FFFFFF"/>
              </a:solidFill>
            </a:endParaRPr>
          </a:p>
          <a:p>
            <a:pPr indent="0" lvl="0" marL="0" rtl="0" algn="ctr">
              <a:spcBef>
                <a:spcPts val="0"/>
              </a:spcBef>
              <a:spcAft>
                <a:spcPts val="0"/>
              </a:spcAft>
              <a:buNone/>
            </a:pPr>
            <a:r>
              <a:rPr b="1" lang="en" sz="1200">
                <a:solidFill>
                  <a:srgbClr val="FFFFFF"/>
                </a:solidFill>
              </a:rPr>
              <a:t>750</a:t>
            </a:r>
            <a:endParaRPr b="1" sz="1200">
              <a:solidFill>
                <a:srgbClr val="FFFFFF"/>
              </a:solidFill>
            </a:endParaRPr>
          </a:p>
        </p:txBody>
      </p:sp>
      <p:sp>
        <p:nvSpPr>
          <p:cNvPr id="365" name="Google Shape;365;g5af9a27a4c_0_62"/>
          <p:cNvSpPr/>
          <p:nvPr/>
        </p:nvSpPr>
        <p:spPr>
          <a:xfrm>
            <a:off x="7062075" y="3606475"/>
            <a:ext cx="897675" cy="946200"/>
          </a:xfrm>
          <a:prstGeom prst="flowChartManualOperation">
            <a:avLst/>
          </a:prstGeom>
          <a:solidFill>
            <a:srgbClr val="204056">
              <a:alpha val="819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g5af9a27a4c_0_62"/>
          <p:cNvSpPr txBox="1"/>
          <p:nvPr/>
        </p:nvSpPr>
        <p:spPr>
          <a:xfrm>
            <a:off x="6986313" y="3850625"/>
            <a:ext cx="1049700" cy="6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Purchase</a:t>
            </a:r>
            <a:endParaRPr b="1" sz="1200">
              <a:solidFill>
                <a:srgbClr val="FFFFFF"/>
              </a:solidFill>
            </a:endParaRPr>
          </a:p>
          <a:p>
            <a:pPr indent="0" lvl="0" marL="0" rtl="0" algn="ctr">
              <a:spcBef>
                <a:spcPts val="0"/>
              </a:spcBef>
              <a:spcAft>
                <a:spcPts val="0"/>
              </a:spcAft>
              <a:buNone/>
            </a:pPr>
            <a:r>
              <a:rPr b="1" lang="en" sz="1200">
                <a:solidFill>
                  <a:srgbClr val="FFFFFF"/>
                </a:solidFill>
              </a:rPr>
              <a:t>495</a:t>
            </a:r>
            <a:endParaRPr b="1" sz="1200">
              <a:solidFill>
                <a:srgbClr val="FFFFFF"/>
              </a:solidFill>
            </a:endParaRPr>
          </a:p>
          <a:p>
            <a:pPr indent="0" lvl="0" marL="0" rtl="0" algn="l">
              <a:spcBef>
                <a:spcPts val="0"/>
              </a:spcBef>
              <a:spcAft>
                <a:spcPts val="0"/>
              </a:spcAft>
              <a:buNone/>
            </a:pPr>
            <a:r>
              <a:t/>
            </a:r>
            <a:endParaRPr b="1" sz="1200">
              <a:solidFill>
                <a:srgbClr val="FFFFFF"/>
              </a:solidFill>
            </a:endParaRPr>
          </a:p>
        </p:txBody>
      </p:sp>
      <p:sp>
        <p:nvSpPr>
          <p:cNvPr id="367" name="Google Shape;367;g5af9a27a4c_0_62"/>
          <p:cNvSpPr/>
          <p:nvPr/>
        </p:nvSpPr>
        <p:spPr>
          <a:xfrm>
            <a:off x="8307725" y="2154175"/>
            <a:ext cx="594600" cy="83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368" name="Google Shape;368;g5af9a27a4c_0_62"/>
          <p:cNvSpPr/>
          <p:nvPr/>
        </p:nvSpPr>
        <p:spPr>
          <a:xfrm>
            <a:off x="8307725" y="3297175"/>
            <a:ext cx="594600" cy="83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369" name="Google Shape;369;g5af9a27a4c_0_62"/>
          <p:cNvSpPr txBox="1"/>
          <p:nvPr/>
        </p:nvSpPr>
        <p:spPr>
          <a:xfrm>
            <a:off x="8307725" y="2303527"/>
            <a:ext cx="5946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75%</a:t>
            </a:r>
            <a:endParaRPr sz="1100"/>
          </a:p>
        </p:txBody>
      </p:sp>
      <p:sp>
        <p:nvSpPr>
          <p:cNvPr id="370" name="Google Shape;370;g5af9a27a4c_0_62"/>
          <p:cNvSpPr txBox="1"/>
          <p:nvPr/>
        </p:nvSpPr>
        <p:spPr>
          <a:xfrm>
            <a:off x="8307725" y="3446527"/>
            <a:ext cx="5946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66</a:t>
            </a:r>
            <a:r>
              <a:rPr lang="en" sz="1100"/>
              <a:t>%</a:t>
            </a:r>
            <a:endParaRPr sz="1100"/>
          </a:p>
        </p:txBody>
      </p:sp>
      <p:sp>
        <p:nvSpPr>
          <p:cNvPr id="371" name="Google Shape;371;g5af9a27a4c_0_62"/>
          <p:cNvSpPr/>
          <p:nvPr/>
        </p:nvSpPr>
        <p:spPr>
          <a:xfrm>
            <a:off x="6097925" y="2154175"/>
            <a:ext cx="594600" cy="1980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372" name="Google Shape;372;g5af9a27a4c_0_62"/>
          <p:cNvSpPr txBox="1"/>
          <p:nvPr/>
        </p:nvSpPr>
        <p:spPr>
          <a:xfrm>
            <a:off x="6097925" y="2941102"/>
            <a:ext cx="5946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49.5%</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g5af9a27a4c_0_8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The Home Try-On Funnel: Num of Try-On Pairs A/B Test</a:t>
            </a:r>
            <a:endParaRPr b="1" i="0" sz="2400" u="none" cap="none" strike="noStrike">
              <a:solidFill>
                <a:srgbClr val="295269"/>
              </a:solidFill>
              <a:latin typeface="Roboto"/>
              <a:ea typeface="Roboto"/>
              <a:cs typeface="Roboto"/>
              <a:sym typeface="Roboto"/>
            </a:endParaRPr>
          </a:p>
        </p:txBody>
      </p:sp>
      <p:sp>
        <p:nvSpPr>
          <p:cNvPr id="378" name="Google Shape;378;g5af9a27a4c_0_80"/>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Create a temporary table with numerical binary values for whether user did home try-on and purchased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WITH results_table AS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quiz.user_id,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 WHEN home_try_on.user_id IS NOT NULL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THEN 1 ELSE 0 END AS 'is_home_try_on',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home_try_on.number_of_pairs,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 WHEN purchase.user_id IS NOT NULL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THEN 1 ELSE 0 END AS 'is_purchase'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FROM quiz</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LEFT JOIN home_try_on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ON quiz.user_id = home_try_on.user_id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LEFT JOIN purchase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ON quiz.user_id = purchase.user_id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GROUP BY quiz.user_id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number_of_pairs,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COUNT(*) AS 'count',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SUM(is_purchase) as 'purchase',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ROUND((1.0*SUM(is_purchase))/COUNT(*)*100,2) AS 'conversion_rate'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results_table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WHERE is_home_try_on = 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GROUP BY number_of_pairs;</a:t>
            </a:r>
            <a:endParaRPr sz="900">
              <a:latin typeface="Courier New"/>
              <a:ea typeface="Courier New"/>
              <a:cs typeface="Courier New"/>
              <a:sym typeface="Courier New"/>
            </a:endParaRPr>
          </a:p>
        </p:txBody>
      </p:sp>
      <p:sp>
        <p:nvSpPr>
          <p:cNvPr id="379" name="Google Shape;379;g5af9a27a4c_0_80"/>
          <p:cNvSpPr txBox="1"/>
          <p:nvPr/>
        </p:nvSpPr>
        <p:spPr>
          <a:xfrm>
            <a:off x="177975" y="1201325"/>
            <a:ext cx="4920900" cy="22665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To look at the different test groups, we need to count the number of users and purchases in each group. With a slight change to our previous query, we can easily count the number of users and sum the number of purchases in each group.</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table below shows the output of this query. What we clearly see is that purchase rate of the 5 pair home try-on test group (79.25%) is much higher than the 3 pair try-on test group (53.03%.) Going forward, Warby Parker should offer 5 pairs for home try-on to increase conversion.</a:t>
            </a:r>
            <a:endParaRPr sz="1200">
              <a:latin typeface="Roboto"/>
              <a:ea typeface="Roboto"/>
              <a:cs typeface="Roboto"/>
              <a:sym typeface="Roboto"/>
            </a:endParaRPr>
          </a:p>
        </p:txBody>
      </p:sp>
      <p:graphicFrame>
        <p:nvGraphicFramePr>
          <p:cNvPr id="380" name="Google Shape;380;g5af9a27a4c_0_80"/>
          <p:cNvGraphicFramePr/>
          <p:nvPr/>
        </p:nvGraphicFramePr>
        <p:xfrm>
          <a:off x="177975" y="3579075"/>
          <a:ext cx="3000000" cy="3000000"/>
        </p:xfrm>
        <a:graphic>
          <a:graphicData uri="http://schemas.openxmlformats.org/drawingml/2006/table">
            <a:tbl>
              <a:tblPr>
                <a:noFill/>
                <a:tableStyleId>{6920666A-8FA2-47F2-8835-1AAB0BF33D94}</a:tableStyleId>
              </a:tblPr>
              <a:tblGrid>
                <a:gridCol w="1393600"/>
                <a:gridCol w="1120600"/>
                <a:gridCol w="1203350"/>
                <a:gridCol w="1203350"/>
              </a:tblGrid>
              <a:tr h="52442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number_of_pairs</a:t>
                      </a:r>
                      <a:endParaRPr b="1" sz="1000" u="none" cap="none" strike="noStrike">
                        <a:solidFill>
                          <a:srgbClr val="FFFFFF"/>
                        </a:solidFill>
                      </a:endParaRPr>
                    </a:p>
                  </a:txBody>
                  <a:tcPr marT="91425" marB="91425" marR="91425" marL="91425" anchor="ctr">
                    <a:solidFill>
                      <a:srgbClr val="204056">
                        <a:alpha val="81960"/>
                      </a:srgbClr>
                    </a:solidFill>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count</a:t>
                      </a:r>
                      <a:endParaRPr b="1" sz="1000" u="none" cap="none" strike="noStrike">
                        <a:solidFill>
                          <a:srgbClr val="FFFFFF"/>
                        </a:solidFill>
                      </a:endParaRPr>
                    </a:p>
                  </a:txBody>
                  <a:tcPr marT="91425" marB="91425" marR="91425" marL="91425" anchor="ctr">
                    <a:solidFill>
                      <a:srgbClr val="204056">
                        <a:alpha val="81960"/>
                      </a:srgbClr>
                    </a:solidFill>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purchase</a:t>
                      </a:r>
                      <a:endParaRPr b="1" sz="1000" u="none" cap="none" strike="noStrike">
                        <a:solidFill>
                          <a:srgbClr val="FFFFFF"/>
                        </a:solidFill>
                      </a:endParaRPr>
                    </a:p>
                  </a:txBody>
                  <a:tcPr marT="91425" marB="91425" marR="91425" marL="91425" anchor="ctr">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conversion_rate</a:t>
                      </a:r>
                      <a:endParaRPr b="1" sz="1000">
                        <a:solidFill>
                          <a:srgbClr val="FFFFFF"/>
                        </a:solidFill>
                      </a:endParaRPr>
                    </a:p>
                  </a:txBody>
                  <a:tcPr marT="91425" marB="91425" marR="91425" marL="91425" anchor="ctr">
                    <a:solidFill>
                      <a:srgbClr val="204056">
                        <a:alpha val="81960"/>
                      </a:srgbClr>
                    </a:solidFill>
                  </a:tcPr>
                </a:tc>
              </a:tr>
              <a:tr h="422100">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3 pairs</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379</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201</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53.03</a:t>
                      </a:r>
                      <a:endParaRPr sz="1000" u="none" cap="none" strike="noStrike"/>
                    </a:p>
                  </a:txBody>
                  <a:tcPr marT="91425" marB="91425" marR="91425" marL="91425" anchor="ctr"/>
                </a:tc>
              </a:tr>
              <a:tr h="422100">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5 pairs</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371</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294</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None/>
                      </a:pPr>
                      <a:r>
                        <a:rPr b="1" lang="en" sz="1000">
                          <a:solidFill>
                            <a:srgbClr val="FF0000"/>
                          </a:solidFill>
                        </a:rPr>
                        <a:t>79.25</a:t>
                      </a:r>
                      <a:endParaRPr b="1" sz="1000" u="none" cap="none" strike="noStrike">
                        <a:solidFill>
                          <a:srgbClr val="FF0000"/>
                        </a:solidFill>
                      </a:endParaRPr>
                    </a:p>
                  </a:txBody>
                  <a:tcPr marT="91425" marB="91425" marR="91425" marL="91425"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1960"/>
          </a:srgbClr>
        </a:solidFill>
      </p:bgPr>
    </p:bg>
    <p:spTree>
      <p:nvGrpSpPr>
        <p:cNvPr id="384" name="Shape 384"/>
        <p:cNvGrpSpPr/>
        <p:nvPr/>
      </p:nvGrpSpPr>
      <p:grpSpPr>
        <a:xfrm>
          <a:off x="0" y="0"/>
          <a:ext cx="0" cy="0"/>
          <a:chOff x="0" y="0"/>
          <a:chExt cx="0" cy="0"/>
        </a:xfrm>
      </p:grpSpPr>
      <p:sp>
        <p:nvSpPr>
          <p:cNvPr id="385" name="Google Shape;385;g5b28209e4f_0_0"/>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4</a:t>
            </a:r>
            <a:r>
              <a:rPr b="0" i="0" lang="en" sz="4800" u="none" cap="none" strike="noStrik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Evaluating Product Offering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g5b28209e4f_0_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4</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1</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Evaluating</a:t>
            </a:r>
            <a:r>
              <a:rPr b="1" lang="en" sz="2400">
                <a:solidFill>
                  <a:srgbClr val="295269"/>
                </a:solidFill>
                <a:latin typeface="Roboto"/>
                <a:ea typeface="Roboto"/>
                <a:cs typeface="Roboto"/>
                <a:sym typeface="Roboto"/>
              </a:rPr>
              <a:t> Product Offering: What is available?</a:t>
            </a:r>
            <a:endParaRPr b="1" i="0" sz="2400" u="none" cap="none" strike="noStrike">
              <a:solidFill>
                <a:srgbClr val="295269"/>
              </a:solidFill>
              <a:latin typeface="Roboto"/>
              <a:ea typeface="Roboto"/>
              <a:cs typeface="Roboto"/>
              <a:sym typeface="Roboto"/>
            </a:endParaRPr>
          </a:p>
        </p:txBody>
      </p:sp>
      <p:sp>
        <p:nvSpPr>
          <p:cNvPr id="391" name="Google Shape;391;g5b28209e4f_0_6"/>
          <p:cNvSpPr txBox="1"/>
          <p:nvPr/>
        </p:nvSpPr>
        <p:spPr>
          <a:xfrm>
            <a:off x="2873049" y="1201325"/>
            <a:ext cx="2986200" cy="3782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WITH product_offering AS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SELECT model_name, color</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FROM purchase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WHERE style LIKE 'Women%'</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GROUP BY model_name, color</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SELECT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CASE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WHEN color LIKE '%Tortoise' THEN 'Tortoise'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WHEN color LIKE '%Black' THEN 'Black'</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WHEN color LIKE '%Crystal' THEN 'Crystal'</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WHEN color LIKE '%Neutral' THEN 'Neutral'</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WHEN color LIKE '%Two-Tone' THEN 'Two-Tone'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ELSE 'Other'</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END AS 'style_color',</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COUNT(*) AS 'count'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FROM product_offering</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GROUP BY 1;</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p:txBody>
      </p:sp>
      <p:sp>
        <p:nvSpPr>
          <p:cNvPr id="392" name="Google Shape;392;g5b28209e4f_0_6"/>
          <p:cNvSpPr txBox="1"/>
          <p:nvPr/>
        </p:nvSpPr>
        <p:spPr>
          <a:xfrm>
            <a:off x="177975" y="1201325"/>
            <a:ext cx="2563500" cy="3782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If we assume every product has sold at least one unit, we can use our data to find the current product offering from Warby Parker. We can pull every unique product from the purchase table to get this. For this exercise, we will evaluate </a:t>
            </a:r>
            <a:r>
              <a:rPr i="1" lang="en" sz="1200">
                <a:latin typeface="Roboto"/>
                <a:ea typeface="Roboto"/>
                <a:cs typeface="Roboto"/>
                <a:sym typeface="Roboto"/>
              </a:rPr>
              <a:t>color</a:t>
            </a:r>
            <a:r>
              <a:rPr lang="en" sz="1200">
                <a:latin typeface="Roboto"/>
                <a:ea typeface="Roboto"/>
                <a:cs typeface="Roboto"/>
                <a:sym typeface="Roboto"/>
              </a:rPr>
              <a:t> for only </a:t>
            </a:r>
            <a:r>
              <a:rPr i="1" lang="en" sz="1200">
                <a:latin typeface="Roboto"/>
                <a:ea typeface="Roboto"/>
                <a:cs typeface="Roboto"/>
                <a:sym typeface="Roboto"/>
              </a:rPr>
              <a:t>women’s styles</a:t>
            </a:r>
            <a:r>
              <a:rPr lang="en" sz="1200">
                <a:latin typeface="Roboto"/>
                <a:ea typeface="Roboto"/>
                <a:cs typeface="Roboto"/>
                <a:sym typeface="Roboto"/>
              </a:rPr>
              <a:t>.</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Warby Parker offers 3 women’s glasses styles with two in 2 different colors for a total product offering of 5 unique styles.</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Reorienting this data to match our more general colors, we see they offer 3 colors.</a:t>
            </a:r>
            <a:endParaRPr sz="1200">
              <a:latin typeface="Roboto"/>
              <a:ea typeface="Roboto"/>
              <a:cs typeface="Roboto"/>
              <a:sym typeface="Roboto"/>
            </a:endParaRPr>
          </a:p>
        </p:txBody>
      </p:sp>
      <p:graphicFrame>
        <p:nvGraphicFramePr>
          <p:cNvPr id="393" name="Google Shape;393;g5b28209e4f_0_6"/>
          <p:cNvGraphicFramePr/>
          <p:nvPr/>
        </p:nvGraphicFramePr>
        <p:xfrm>
          <a:off x="5990825" y="1201313"/>
          <a:ext cx="3000000" cy="3000000"/>
        </p:xfrm>
        <a:graphic>
          <a:graphicData uri="http://schemas.openxmlformats.org/drawingml/2006/table">
            <a:tbl>
              <a:tblPr>
                <a:noFill/>
                <a:tableStyleId>{6920666A-8FA2-47F2-8835-1AAB0BF33D94}</a:tableStyleId>
              </a:tblPr>
              <a:tblGrid>
                <a:gridCol w="1604775"/>
                <a:gridCol w="1290425"/>
              </a:tblGrid>
              <a:tr h="3536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model_name</a:t>
                      </a:r>
                      <a:endParaRPr b="1" sz="1000" u="none" cap="none" strike="noStrike">
                        <a:solidFill>
                          <a:srgbClr val="FFFFFF"/>
                        </a:solidFill>
                      </a:endParaRPr>
                    </a:p>
                  </a:txBody>
                  <a:tcPr marT="91425" marB="91425" marR="91425" marL="91425" anchor="ctr">
                    <a:solidFill>
                      <a:srgbClr val="204056">
                        <a:alpha val="81960"/>
                      </a:srgbClr>
                    </a:solidFill>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color</a:t>
                      </a:r>
                      <a:endParaRPr b="1" sz="1000" u="none" cap="none" strike="noStrike">
                        <a:solidFill>
                          <a:srgbClr val="FFFFFF"/>
                        </a:solidFill>
                      </a:endParaRPr>
                    </a:p>
                  </a:txBody>
                  <a:tcPr marT="91425" marB="91425" marR="91425" marL="91425" anchor="ctr">
                    <a:solidFill>
                      <a:srgbClr val="204056">
                        <a:alpha val="81960"/>
                      </a:srgbClr>
                    </a:solidFill>
                  </a:tcPr>
                </a:tc>
              </a:tr>
              <a:tr h="353600">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Eugene Narrow</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Rose Crystal</a:t>
                      </a:r>
                      <a:endParaRPr sz="1000" u="none" cap="none" strike="noStrike"/>
                    </a:p>
                  </a:txBody>
                  <a:tcPr marT="91425" marB="91425" marR="91425" marL="91425" anchor="ctr"/>
                </a:tc>
              </a:tr>
              <a:tr h="353600">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Eugene Narrow</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Rosewood Tortoise</a:t>
                      </a:r>
                      <a:endParaRPr sz="1000" u="none" cap="none" strike="noStrike"/>
                    </a:p>
                  </a:txBody>
                  <a:tcPr marT="91425" marB="91425" marR="91425" marL="91425" anchor="ctr"/>
                </a:tc>
              </a:tr>
              <a:tr h="353600">
                <a:tc>
                  <a:txBody>
                    <a:bodyPr>
                      <a:noAutofit/>
                    </a:bodyPr>
                    <a:lstStyle/>
                    <a:p>
                      <a:pPr indent="0" lvl="0" marL="0" marR="0" rtl="0" algn="ctr">
                        <a:lnSpc>
                          <a:spcPct val="100000"/>
                        </a:lnSpc>
                        <a:spcBef>
                          <a:spcPts val="0"/>
                        </a:spcBef>
                        <a:spcAft>
                          <a:spcPts val="0"/>
                        </a:spcAft>
                        <a:buNone/>
                      </a:pPr>
                      <a:r>
                        <a:rPr lang="en" sz="1000"/>
                        <a:t>Lucy</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Elderflower Crystal</a:t>
                      </a:r>
                      <a:endParaRPr sz="1000"/>
                    </a:p>
                  </a:txBody>
                  <a:tcPr marT="91425" marB="91425" marR="91425" marL="91425" anchor="ctr"/>
                </a:tc>
              </a:tr>
              <a:tr h="353600">
                <a:tc>
                  <a:txBody>
                    <a:bodyPr>
                      <a:noAutofit/>
                    </a:bodyPr>
                    <a:lstStyle/>
                    <a:p>
                      <a:pPr indent="0" lvl="0" marL="0" marR="0" rtl="0" algn="ctr">
                        <a:lnSpc>
                          <a:spcPct val="100000"/>
                        </a:lnSpc>
                        <a:spcBef>
                          <a:spcPts val="0"/>
                        </a:spcBef>
                        <a:spcAft>
                          <a:spcPts val="0"/>
                        </a:spcAft>
                        <a:buNone/>
                      </a:pPr>
                      <a:r>
                        <a:rPr lang="en" sz="1000"/>
                        <a:t>Lucy</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Jet Black</a:t>
                      </a:r>
                      <a:endParaRPr sz="1000"/>
                    </a:p>
                  </a:txBody>
                  <a:tcPr marT="91425" marB="91425" marR="91425" marL="91425" anchor="ctr"/>
                </a:tc>
              </a:tr>
              <a:tr h="317200">
                <a:tc>
                  <a:txBody>
                    <a:bodyPr>
                      <a:noAutofit/>
                    </a:bodyPr>
                    <a:lstStyle/>
                    <a:p>
                      <a:pPr indent="0" lvl="0" marL="0" marR="0" rtl="0" algn="ctr">
                        <a:lnSpc>
                          <a:spcPct val="100000"/>
                        </a:lnSpc>
                        <a:spcBef>
                          <a:spcPts val="0"/>
                        </a:spcBef>
                        <a:spcAft>
                          <a:spcPts val="0"/>
                        </a:spcAft>
                        <a:buNone/>
                      </a:pPr>
                      <a:r>
                        <a:rPr lang="en" sz="1000"/>
                        <a:t>Olive</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Pearled Tortoise</a:t>
                      </a:r>
                      <a:endParaRPr sz="1000"/>
                    </a:p>
                  </a:txBody>
                  <a:tcPr marT="91425" marB="91425" marR="91425" marL="91425" anchor="ctr"/>
                </a:tc>
              </a:tr>
            </a:tbl>
          </a:graphicData>
        </a:graphic>
      </p:graphicFrame>
      <p:graphicFrame>
        <p:nvGraphicFramePr>
          <p:cNvPr id="394" name="Google Shape;394;g5b28209e4f_0_6"/>
          <p:cNvGraphicFramePr/>
          <p:nvPr/>
        </p:nvGraphicFramePr>
        <p:xfrm>
          <a:off x="5990825" y="3438113"/>
          <a:ext cx="3000000" cy="3000000"/>
        </p:xfrm>
        <a:graphic>
          <a:graphicData uri="http://schemas.openxmlformats.org/drawingml/2006/table">
            <a:tbl>
              <a:tblPr>
                <a:noFill/>
                <a:tableStyleId>{6920666A-8FA2-47F2-8835-1AAB0BF33D94}</a:tableStyleId>
              </a:tblPr>
              <a:tblGrid>
                <a:gridCol w="1110025"/>
                <a:gridCol w="892600"/>
                <a:gridCol w="892600"/>
              </a:tblGrid>
              <a:tr h="39195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color</a:t>
                      </a:r>
                      <a:endParaRPr b="1" sz="1000" u="none" cap="none" strike="noStrike">
                        <a:solidFill>
                          <a:srgbClr val="FFFFFF"/>
                        </a:solidFill>
                      </a:endParaRPr>
                    </a:p>
                  </a:txBody>
                  <a:tcPr marT="91425" marB="91425" marR="91425" marL="91425" anchor="ctr">
                    <a:solidFill>
                      <a:srgbClr val="204056">
                        <a:alpha val="81960"/>
                      </a:srgbClr>
                    </a:solidFill>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count</a:t>
                      </a:r>
                      <a:endParaRPr b="1" sz="1000" u="none" cap="none" strike="noStrike">
                        <a:solidFill>
                          <a:srgbClr val="FFFFFF"/>
                        </a:solidFill>
                      </a:endParaRPr>
                    </a:p>
                  </a:txBody>
                  <a:tcPr marT="91425" marB="91425" marR="91425" marL="91425" anchor="ctr">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a:t>
                      </a:r>
                      <a:endParaRPr b="1" sz="1000">
                        <a:solidFill>
                          <a:srgbClr val="FFFFFF"/>
                        </a:solidFill>
                      </a:endParaRPr>
                    </a:p>
                  </a:txBody>
                  <a:tcPr marT="91425" marB="91425" marR="91425" marL="91425" anchor="ctr">
                    <a:solidFill>
                      <a:srgbClr val="204056">
                        <a:alpha val="81960"/>
                      </a:srgbClr>
                    </a:solidFill>
                  </a:tcPr>
                </a:tc>
              </a:tr>
              <a:tr h="391950">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Black</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1</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20%</a:t>
                      </a:r>
                      <a:endParaRPr sz="1000"/>
                    </a:p>
                  </a:txBody>
                  <a:tcPr marT="91425" marB="91425" marR="91425" marL="91425" anchor="ctr"/>
                </a:tc>
              </a:tr>
              <a:tr h="391950">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Crystal</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2</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40%</a:t>
                      </a:r>
                      <a:endParaRPr sz="1000"/>
                    </a:p>
                  </a:txBody>
                  <a:tcPr marT="91425" marB="91425" marR="91425" marL="91425" anchor="ctr"/>
                </a:tc>
              </a:tr>
              <a:tr h="391950">
                <a:tc>
                  <a:txBody>
                    <a:bodyPr>
                      <a:noAutofit/>
                    </a:bodyPr>
                    <a:lstStyle/>
                    <a:p>
                      <a:pPr indent="0" lvl="0" marL="0" marR="0" rtl="0" algn="ctr">
                        <a:lnSpc>
                          <a:spcPct val="100000"/>
                        </a:lnSpc>
                        <a:spcBef>
                          <a:spcPts val="0"/>
                        </a:spcBef>
                        <a:spcAft>
                          <a:spcPts val="0"/>
                        </a:spcAft>
                        <a:buNone/>
                      </a:pPr>
                      <a:r>
                        <a:rPr lang="en" sz="1000"/>
                        <a:t>Tortoise</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2</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40%</a:t>
                      </a:r>
                      <a:endParaRPr sz="1000"/>
                    </a:p>
                  </a:txBody>
                  <a:tcPr marT="91425" marB="91425" marR="91425" marL="91425" anchor="ct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g5af9a27a4c_0_9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4</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Evaluating Product Offering: What users want</a:t>
            </a:r>
            <a:endParaRPr b="1" i="0" sz="2400" u="none" cap="none" strike="noStrike">
              <a:solidFill>
                <a:srgbClr val="295269"/>
              </a:solidFill>
              <a:latin typeface="Roboto"/>
              <a:ea typeface="Roboto"/>
              <a:cs typeface="Roboto"/>
              <a:sym typeface="Roboto"/>
            </a:endParaRPr>
          </a:p>
        </p:txBody>
      </p:sp>
      <p:sp>
        <p:nvSpPr>
          <p:cNvPr id="400" name="Google Shape;400;g5af9a27a4c_0_92"/>
          <p:cNvSpPr txBox="1"/>
          <p:nvPr/>
        </p:nvSpPr>
        <p:spPr>
          <a:xfrm>
            <a:off x="3906150" y="1201325"/>
            <a:ext cx="5143500" cy="13704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Find color with the most interest from the quiz responses</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SELECT color, COUNT(*) AS 'count'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FROM quiz</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WHERE style LIKE 'Women%'</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GROUP BY color</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ORDER BY 2 DESC;</a:t>
            </a:r>
            <a:endParaRPr sz="1000">
              <a:solidFill>
                <a:schemeClr val="dk1"/>
              </a:solidFill>
              <a:latin typeface="Courier New"/>
              <a:ea typeface="Courier New"/>
              <a:cs typeface="Courier New"/>
              <a:sym typeface="Courier New"/>
            </a:endParaRPr>
          </a:p>
        </p:txBody>
      </p:sp>
      <p:graphicFrame>
        <p:nvGraphicFramePr>
          <p:cNvPr id="401" name="Google Shape;401;g5af9a27a4c_0_92"/>
          <p:cNvGraphicFramePr/>
          <p:nvPr/>
        </p:nvGraphicFramePr>
        <p:xfrm>
          <a:off x="3906150" y="2693875"/>
          <a:ext cx="3000000" cy="3000000"/>
        </p:xfrm>
        <a:graphic>
          <a:graphicData uri="http://schemas.openxmlformats.org/drawingml/2006/table">
            <a:tbl>
              <a:tblPr>
                <a:noFill/>
                <a:tableStyleId>{6920666A-8FA2-47F2-8835-1AAB0BF33D94}</a:tableStyleId>
              </a:tblPr>
              <a:tblGrid>
                <a:gridCol w="1972050"/>
                <a:gridCol w="1585725"/>
                <a:gridCol w="1585725"/>
              </a:tblGrid>
              <a:tr h="38232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color</a:t>
                      </a:r>
                      <a:endParaRPr b="1" sz="1000" u="none" cap="none" strike="noStrike">
                        <a:solidFill>
                          <a:srgbClr val="FFFFFF"/>
                        </a:solidFill>
                      </a:endParaRPr>
                    </a:p>
                  </a:txBody>
                  <a:tcPr marT="91425" marB="91425" marR="91425" marL="91425" anchor="ctr">
                    <a:solidFill>
                      <a:srgbClr val="204056">
                        <a:alpha val="81960"/>
                      </a:srgbClr>
                    </a:solidFill>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count</a:t>
                      </a:r>
                      <a:endParaRPr b="1" sz="1000" u="none" cap="none" strike="noStrike">
                        <a:solidFill>
                          <a:srgbClr val="FFFFFF"/>
                        </a:solidFill>
                      </a:endParaRPr>
                    </a:p>
                  </a:txBody>
                  <a:tcPr marT="91425" marB="91425" marR="91425" marL="91425" anchor="ctr">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a:t>
                      </a:r>
                      <a:endParaRPr b="1" sz="1000">
                        <a:solidFill>
                          <a:srgbClr val="FFFFFF"/>
                        </a:solidFill>
                      </a:endParaRPr>
                    </a:p>
                  </a:txBody>
                  <a:tcPr marT="91425" marB="91425" marR="91425" marL="91425" anchor="ctr">
                    <a:solidFill>
                      <a:srgbClr val="204056">
                        <a:alpha val="81960"/>
                      </a:srgbClr>
                    </a:solidFill>
                  </a:tcPr>
                </a:tc>
              </a:tr>
              <a:tr h="374300">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Tortoise</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142</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30.3%</a:t>
                      </a:r>
                      <a:endParaRPr sz="1000"/>
                    </a:p>
                  </a:txBody>
                  <a:tcPr marT="91425" marB="91425" marR="91425" marL="91425" anchor="ctr"/>
                </a:tc>
              </a:tr>
              <a:tr h="374300">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Black</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1000"/>
                        <a:t>126</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26.9%</a:t>
                      </a:r>
                      <a:endParaRPr sz="1000"/>
                    </a:p>
                  </a:txBody>
                  <a:tcPr marT="91425" marB="91425" marR="91425" marL="91425" anchor="ctr"/>
                </a:tc>
              </a:tr>
              <a:tr h="374300">
                <a:tc>
                  <a:txBody>
                    <a:bodyPr>
                      <a:noAutofit/>
                    </a:bodyPr>
                    <a:lstStyle/>
                    <a:p>
                      <a:pPr indent="0" lvl="0" marL="0" marR="0" rtl="0" algn="ctr">
                        <a:lnSpc>
                          <a:spcPct val="100000"/>
                        </a:lnSpc>
                        <a:spcBef>
                          <a:spcPts val="0"/>
                        </a:spcBef>
                        <a:spcAft>
                          <a:spcPts val="0"/>
                        </a:spcAft>
                        <a:buNone/>
                      </a:pPr>
                      <a:r>
                        <a:rPr lang="en" sz="1000"/>
                        <a:t>Crystal</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106</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22.6%</a:t>
                      </a:r>
                      <a:endParaRPr sz="1000"/>
                    </a:p>
                  </a:txBody>
                  <a:tcPr marT="91425" marB="91425" marR="91425" marL="91425" anchor="ctr"/>
                </a:tc>
              </a:tr>
              <a:tr h="374300">
                <a:tc>
                  <a:txBody>
                    <a:bodyPr>
                      <a:noAutofit/>
                    </a:bodyPr>
                    <a:lstStyle/>
                    <a:p>
                      <a:pPr indent="0" lvl="0" marL="0" marR="0" rtl="0" algn="ctr">
                        <a:lnSpc>
                          <a:spcPct val="100000"/>
                        </a:lnSpc>
                        <a:spcBef>
                          <a:spcPts val="0"/>
                        </a:spcBef>
                        <a:spcAft>
                          <a:spcPts val="0"/>
                        </a:spcAft>
                        <a:buNone/>
                      </a:pPr>
                      <a:r>
                        <a:rPr lang="en" sz="1000"/>
                        <a:t>Neutral</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58</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12.4%</a:t>
                      </a:r>
                      <a:endParaRPr sz="1000"/>
                    </a:p>
                  </a:txBody>
                  <a:tcPr marT="91425" marB="91425" marR="91425" marL="91425" anchor="ctr"/>
                </a:tc>
              </a:tr>
              <a:tr h="374300">
                <a:tc>
                  <a:txBody>
                    <a:bodyPr>
                      <a:noAutofit/>
                    </a:bodyPr>
                    <a:lstStyle/>
                    <a:p>
                      <a:pPr indent="0" lvl="0" marL="0" marR="0" rtl="0" algn="ctr">
                        <a:lnSpc>
                          <a:spcPct val="100000"/>
                        </a:lnSpc>
                        <a:spcBef>
                          <a:spcPts val="0"/>
                        </a:spcBef>
                        <a:spcAft>
                          <a:spcPts val="0"/>
                        </a:spcAft>
                        <a:buNone/>
                      </a:pPr>
                      <a:r>
                        <a:rPr lang="en" sz="1000"/>
                        <a:t>Two-Tone</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37</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7.9%</a:t>
                      </a:r>
                      <a:endParaRPr sz="1000"/>
                    </a:p>
                  </a:txBody>
                  <a:tcPr marT="91425" marB="91425" marR="91425" marL="91425" anchor="ctr"/>
                </a:tc>
              </a:tr>
            </a:tbl>
          </a:graphicData>
        </a:graphic>
      </p:graphicFrame>
      <p:sp>
        <p:nvSpPr>
          <p:cNvPr id="402" name="Google Shape;402;g5af9a27a4c_0_92"/>
          <p:cNvSpPr txBox="1"/>
          <p:nvPr/>
        </p:nvSpPr>
        <p:spPr>
          <a:xfrm>
            <a:off x="177975" y="1201325"/>
            <a:ext cx="3546300" cy="3746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Understanding the color percentage breakdown of the offering will be an interesting piece of data to match up to our survey data.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From the quiz table, we find that tortoise is the color with the most interest from the survey - it was chosen 30% of the time. Black was chosen 27% of the time and Crystal was chosen 23% of the time.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Given these results, WP should continue to invest in tortoise frames as they are doing. They should add another option for black frames give the high interest and scale back on investment in the crystal frames. They could also add one frame for neutral and two-tone colors considering there is some interest for these colors.</a:t>
            </a:r>
            <a:endParaRPr sz="12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Roboto"/>
              <a:buNone/>
            </a:pPr>
            <a:r>
              <a:rPr b="1" i="0" lang="en" sz="2800" u="none" cap="none" strike="noStrike">
                <a:solidFill>
                  <a:srgbClr val="295269"/>
                </a:solidFill>
                <a:latin typeface="Roboto"/>
                <a:ea typeface="Roboto"/>
                <a:cs typeface="Roboto"/>
                <a:sym typeface="Roboto"/>
              </a:rPr>
              <a:t>Table of Contents</a:t>
            </a:r>
            <a:endParaRPr b="1" i="0" sz="2800" u="none" cap="none" strike="noStrike">
              <a:solidFill>
                <a:srgbClr val="295269"/>
              </a:solidFill>
              <a:latin typeface="Roboto"/>
              <a:ea typeface="Roboto"/>
              <a:cs typeface="Roboto"/>
              <a:sym typeface="Roboto"/>
            </a:endParaRPr>
          </a:p>
        </p:txBody>
      </p:sp>
      <p:sp>
        <p:nvSpPr>
          <p:cNvPr id="299" name="Google Shape;299;p3"/>
          <p:cNvSpPr txBox="1"/>
          <p:nvPr/>
        </p:nvSpPr>
        <p:spPr>
          <a:xfrm>
            <a:off x="311700" y="884275"/>
            <a:ext cx="8061300" cy="32565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1100"/>
              </a:spcBef>
              <a:spcAft>
                <a:spcPts val="0"/>
              </a:spcAft>
              <a:buClr>
                <a:srgbClr val="222222"/>
              </a:buClr>
              <a:buSzPts val="2400"/>
              <a:buFont typeface="Roboto"/>
              <a:buAutoNum type="arabicPeriod"/>
            </a:pPr>
            <a:r>
              <a:rPr b="0" i="0" lang="en" sz="2400" u="none" cap="none" strike="noStrike">
                <a:solidFill>
                  <a:srgbClr val="222222"/>
                </a:solidFill>
                <a:highlight>
                  <a:srgbClr val="FFFFFF"/>
                </a:highlight>
                <a:latin typeface="Roboto"/>
                <a:ea typeface="Roboto"/>
                <a:cs typeface="Roboto"/>
                <a:sym typeface="Roboto"/>
              </a:rPr>
              <a:t>Get </a:t>
            </a:r>
            <a:r>
              <a:rPr lang="en" sz="2400">
                <a:solidFill>
                  <a:srgbClr val="222222"/>
                </a:solidFill>
                <a:highlight>
                  <a:srgbClr val="FFFFFF"/>
                </a:highlight>
                <a:latin typeface="Roboto"/>
                <a:ea typeface="Roboto"/>
                <a:cs typeface="Roboto"/>
                <a:sym typeface="Roboto"/>
              </a:rPr>
              <a:t>F</a:t>
            </a:r>
            <a:r>
              <a:rPr b="0" i="0" lang="en" sz="2400" u="none" cap="none" strike="noStrike">
                <a:solidFill>
                  <a:srgbClr val="222222"/>
                </a:solidFill>
                <a:highlight>
                  <a:srgbClr val="FFFFFF"/>
                </a:highlight>
                <a:latin typeface="Roboto"/>
                <a:ea typeface="Roboto"/>
                <a:cs typeface="Roboto"/>
                <a:sym typeface="Roboto"/>
              </a:rPr>
              <a:t>amiliar with Warby Parker</a:t>
            </a:r>
            <a:endParaRPr b="0" i="0" sz="2400" u="none" cap="none" strike="noStrike">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The Survey Funnel</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The </a:t>
            </a:r>
            <a:r>
              <a:rPr b="0" i="0" lang="en" sz="2400" u="none" cap="none" strike="noStrike">
                <a:solidFill>
                  <a:srgbClr val="222222"/>
                </a:solidFill>
                <a:highlight>
                  <a:srgbClr val="FFFFFF"/>
                </a:highlight>
                <a:latin typeface="Roboto"/>
                <a:ea typeface="Roboto"/>
                <a:cs typeface="Roboto"/>
                <a:sym typeface="Roboto"/>
              </a:rPr>
              <a:t>Home Try-On Funnel</a:t>
            </a:r>
            <a:endParaRPr b="0" i="0" sz="2400" u="none" cap="none" strike="noStrike">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Evaluating Product Offering</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1960"/>
          </a:srgbClr>
        </a:solidFill>
      </p:bgPr>
    </p:bg>
    <p:spTree>
      <p:nvGrpSpPr>
        <p:cNvPr id="303" name="Shape 303"/>
        <p:cNvGrpSpPr/>
        <p:nvPr/>
      </p:nvGrpSpPr>
      <p:grpSpPr>
        <a:xfrm>
          <a:off x="0" y="0"/>
          <a:ext cx="0" cy="0"/>
          <a:chOff x="0" y="0"/>
          <a:chExt cx="0" cy="0"/>
        </a:xfrm>
      </p:grpSpPr>
      <p:sp>
        <p:nvSpPr>
          <p:cNvPr id="304" name="Google Shape;304;p4"/>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chemeClr val="lt1"/>
                </a:solidFill>
                <a:latin typeface="Roboto Black"/>
                <a:ea typeface="Roboto Black"/>
                <a:cs typeface="Roboto Black"/>
                <a:sym typeface="Roboto Black"/>
              </a:rPr>
              <a:t>1. </a:t>
            </a:r>
            <a:r>
              <a:rPr lang="en" sz="4800">
                <a:solidFill>
                  <a:schemeClr val="lt1"/>
                </a:solidFill>
                <a:latin typeface="Roboto Black"/>
                <a:ea typeface="Roboto Black"/>
                <a:cs typeface="Roboto Black"/>
                <a:sym typeface="Roboto Black"/>
              </a:rPr>
              <a:t>Getting Familiar with Warby Parker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g5af9a27a4c_0_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95269"/>
                </a:solidFill>
                <a:latin typeface="Roboto"/>
                <a:ea typeface="Roboto"/>
                <a:cs typeface="Roboto"/>
                <a:sym typeface="Roboto"/>
              </a:rPr>
              <a:t>1.1 </a:t>
            </a:r>
            <a:r>
              <a:rPr b="1" lang="en" sz="2400">
                <a:solidFill>
                  <a:srgbClr val="295269"/>
                </a:solidFill>
                <a:latin typeface="Roboto"/>
                <a:ea typeface="Roboto"/>
                <a:cs typeface="Roboto"/>
                <a:sym typeface="Roboto"/>
              </a:rPr>
              <a:t>Getting Familiar with Warby Parker</a:t>
            </a:r>
            <a:endParaRPr b="1" i="0" sz="2400" u="none" cap="none" strike="noStrike">
              <a:solidFill>
                <a:srgbClr val="295269"/>
              </a:solidFill>
              <a:latin typeface="Roboto"/>
              <a:ea typeface="Roboto"/>
              <a:cs typeface="Roboto"/>
              <a:sym typeface="Roboto"/>
            </a:endParaRPr>
          </a:p>
        </p:txBody>
      </p:sp>
      <p:pic>
        <p:nvPicPr>
          <p:cNvPr id="310" name="Google Shape;310;g5af9a27a4c_0_0"/>
          <p:cNvPicPr preferRelativeResize="0"/>
          <p:nvPr/>
        </p:nvPicPr>
        <p:blipFill>
          <a:blip r:embed="rId3">
            <a:alphaModFix/>
          </a:blip>
          <a:stretch>
            <a:fillRect/>
          </a:stretch>
        </p:blipFill>
        <p:spPr>
          <a:xfrm>
            <a:off x="609600" y="3393325"/>
            <a:ext cx="7703126" cy="1540625"/>
          </a:xfrm>
          <a:prstGeom prst="rect">
            <a:avLst/>
          </a:prstGeom>
          <a:noFill/>
          <a:ln>
            <a:noFill/>
          </a:ln>
        </p:spPr>
      </p:pic>
      <p:sp>
        <p:nvSpPr>
          <p:cNvPr id="311" name="Google Shape;311;g5af9a27a4c_0_0"/>
          <p:cNvSpPr txBox="1"/>
          <p:nvPr/>
        </p:nvSpPr>
        <p:spPr>
          <a:xfrm>
            <a:off x="177975" y="1277525"/>
            <a:ext cx="8520600" cy="21348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Warby Parker is a revolutionary retail company whose main marketing channel is allowing customers to try on at home a number of their products before making a final purchase. The funnel starts on their website with a quiz to the customer about what types of styles and colors they would be looking for. From there, customers can pick a number of styles matching that criteria or any others that Warby Parker offers to be sent to their home directly to try on before making their final decision for purchase.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Our goal for this exercise is to:</a:t>
            </a:r>
            <a:endParaRPr sz="1200">
              <a:latin typeface="Roboto"/>
              <a:ea typeface="Roboto"/>
              <a:cs typeface="Roboto"/>
              <a:sym typeface="Roboto"/>
            </a:endParaRPr>
          </a:p>
          <a:p>
            <a:pPr indent="-304800" lvl="0" marL="457200" marR="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Analyze the marketing channels from quiz to purchase for any patterns</a:t>
            </a:r>
            <a:endParaRPr b="0" i="0" sz="1200" u="none" cap="none" strike="noStrike">
              <a:solidFill>
                <a:srgbClr val="000000"/>
              </a:solidFill>
              <a:latin typeface="Roboto"/>
              <a:ea typeface="Roboto"/>
              <a:cs typeface="Roboto"/>
              <a:sym typeface="Roboto"/>
            </a:endParaRPr>
          </a:p>
          <a:p>
            <a:pPr indent="-304800" lvl="0" marL="457200" marR="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Recommend any actionable insights from analysis</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1960"/>
          </a:srgbClr>
        </a:solidFill>
      </p:bgPr>
    </p:bg>
    <p:spTree>
      <p:nvGrpSpPr>
        <p:cNvPr id="315" name="Shape 315"/>
        <p:cNvGrpSpPr/>
        <p:nvPr/>
      </p:nvGrpSpPr>
      <p:grpSpPr>
        <a:xfrm>
          <a:off x="0" y="0"/>
          <a:ext cx="0" cy="0"/>
          <a:chOff x="0" y="0"/>
          <a:chExt cx="0" cy="0"/>
        </a:xfrm>
      </p:grpSpPr>
      <p:sp>
        <p:nvSpPr>
          <p:cNvPr id="316" name="Google Shape;316;g5af9a27a4c_0_7"/>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2</a:t>
            </a:r>
            <a:r>
              <a:rPr b="0" i="0" lang="en" sz="4800" u="none" cap="none" strike="noStrik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The Survey Funnel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g5af9a27a4c_0_11"/>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2.1 The </a:t>
            </a:r>
            <a:r>
              <a:rPr b="1" lang="en" sz="2400">
                <a:solidFill>
                  <a:srgbClr val="295269"/>
                </a:solidFill>
                <a:latin typeface="Roboto"/>
                <a:ea typeface="Roboto"/>
                <a:cs typeface="Roboto"/>
                <a:sym typeface="Roboto"/>
              </a:rPr>
              <a:t>Survey Funnel: What’s in the data?</a:t>
            </a:r>
            <a:endParaRPr b="1" i="0" sz="2400" u="none" cap="none" strike="noStrike">
              <a:solidFill>
                <a:srgbClr val="295269"/>
              </a:solidFill>
              <a:latin typeface="Roboto"/>
              <a:ea typeface="Roboto"/>
              <a:cs typeface="Roboto"/>
              <a:sym typeface="Roboto"/>
            </a:endParaRPr>
          </a:p>
        </p:txBody>
      </p:sp>
      <p:sp>
        <p:nvSpPr>
          <p:cNvPr id="322" name="Google Shape;322;g5af9a27a4c_0_11"/>
          <p:cNvSpPr txBox="1"/>
          <p:nvPr/>
        </p:nvSpPr>
        <p:spPr>
          <a:xfrm>
            <a:off x="2886375" y="1201325"/>
            <a:ext cx="2633100" cy="18501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Explore survey table</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SELECT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FROM survey</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LIMIT 10;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Get unique questions in to understand the funnel</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SELECT DISTINCT question AS 'survey_question_funnel'</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FROM survey;</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1100" u="none" cap="none" strike="noStrike">
              <a:solidFill>
                <a:srgbClr val="000000"/>
              </a:solidFill>
              <a:latin typeface="Courier New"/>
              <a:ea typeface="Courier New"/>
              <a:cs typeface="Courier New"/>
              <a:sym typeface="Courier New"/>
            </a:endParaRPr>
          </a:p>
        </p:txBody>
      </p:sp>
      <p:sp>
        <p:nvSpPr>
          <p:cNvPr id="323" name="Google Shape;323;g5af9a27a4c_0_11"/>
          <p:cNvSpPr txBox="1"/>
          <p:nvPr/>
        </p:nvSpPr>
        <p:spPr>
          <a:xfrm>
            <a:off x="177975" y="1201325"/>
            <a:ext cx="2563500" cy="36945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Our table contains a full list of all the quiz responses in three columns:</a:t>
            </a:r>
            <a:endParaRPr sz="1200">
              <a:latin typeface="Roboto"/>
              <a:ea typeface="Roboto"/>
              <a:cs typeface="Roboto"/>
              <a:sym typeface="Roboto"/>
            </a:endParaRPr>
          </a:p>
          <a:p>
            <a:pPr indent="-304800" lvl="0" marL="457200" marR="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Question: The question is the user answering</a:t>
            </a:r>
            <a:endParaRPr b="0" i="0" sz="1200" u="none" cap="none" strike="noStrike">
              <a:solidFill>
                <a:srgbClr val="000000"/>
              </a:solidFill>
              <a:latin typeface="Roboto"/>
              <a:ea typeface="Roboto"/>
              <a:cs typeface="Roboto"/>
              <a:sym typeface="Roboto"/>
            </a:endParaRPr>
          </a:p>
          <a:p>
            <a:pPr indent="-304800" lvl="0" marL="457200" marR="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User_id: Unique user identification for user taking the survey</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Response: Multiple choice answer given in the survey</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Each row of the table represents one question response by one user. If a user left the quiz in the middle of the survey, they would cease having any more rows populated in the table.</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24" name="Google Shape;324;g5af9a27a4c_0_11"/>
          <p:cNvGraphicFramePr/>
          <p:nvPr/>
        </p:nvGraphicFramePr>
        <p:xfrm>
          <a:off x="5715500" y="1201275"/>
          <a:ext cx="3000000" cy="3000000"/>
        </p:xfrm>
        <a:graphic>
          <a:graphicData uri="http://schemas.openxmlformats.org/drawingml/2006/table">
            <a:tbl>
              <a:tblPr>
                <a:noFill/>
                <a:tableStyleId>{6920666A-8FA2-47F2-8835-1AAB0BF33D94}</a:tableStyleId>
              </a:tblPr>
              <a:tblGrid>
                <a:gridCol w="3258300"/>
              </a:tblGrid>
              <a:tr h="33527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survey_</a:t>
                      </a:r>
                      <a:r>
                        <a:rPr b="1" lang="en" sz="1000">
                          <a:solidFill>
                            <a:srgbClr val="FFFFFF"/>
                          </a:solidFill>
                        </a:rPr>
                        <a:t>question_funnel</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r>
              <a:tr h="285425">
                <a:tc>
                  <a:txBody>
                    <a:bodyPr>
                      <a:noAutofit/>
                    </a:bodyPr>
                    <a:lstStyle/>
                    <a:p>
                      <a:pPr indent="0" lvl="0" marL="0" rtl="0" algn="ctr">
                        <a:lnSpc>
                          <a:spcPct val="115000"/>
                        </a:lnSpc>
                        <a:spcBef>
                          <a:spcPts val="0"/>
                        </a:spcBef>
                        <a:spcAft>
                          <a:spcPts val="0"/>
                        </a:spcAft>
                        <a:buNone/>
                      </a:pPr>
                      <a:r>
                        <a:rPr lang="en" sz="1100">
                          <a:solidFill>
                            <a:srgbClr val="525252"/>
                          </a:solidFill>
                        </a:rPr>
                        <a:t>1. What are you looking for?</a:t>
                      </a:r>
                      <a:endParaRPr sz="1100" u="none" cap="none" strike="noStrike">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5425">
                <a:tc>
                  <a:txBody>
                    <a:bodyPr>
                      <a:noAutofit/>
                    </a:bodyPr>
                    <a:lstStyle/>
                    <a:p>
                      <a:pPr indent="0" lvl="0" marL="0" rtl="0" algn="ctr">
                        <a:lnSpc>
                          <a:spcPct val="115000"/>
                        </a:lnSpc>
                        <a:spcBef>
                          <a:spcPts val="0"/>
                        </a:spcBef>
                        <a:spcAft>
                          <a:spcPts val="0"/>
                        </a:spcAft>
                        <a:buNone/>
                      </a:pPr>
                      <a:r>
                        <a:rPr lang="en" sz="1100">
                          <a:solidFill>
                            <a:srgbClr val="525252"/>
                          </a:solidFill>
                        </a:rPr>
                        <a:t>2. What's your fit?</a:t>
                      </a:r>
                      <a:endParaRPr sz="1100" u="none" cap="none" strike="noStrike">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5425">
                <a:tc>
                  <a:txBody>
                    <a:bodyPr>
                      <a:noAutofit/>
                    </a:bodyPr>
                    <a:lstStyle/>
                    <a:p>
                      <a:pPr indent="0" lvl="0" marL="0" rtl="0" algn="ctr">
                        <a:lnSpc>
                          <a:spcPct val="115000"/>
                        </a:lnSpc>
                        <a:spcBef>
                          <a:spcPts val="0"/>
                        </a:spcBef>
                        <a:spcAft>
                          <a:spcPts val="0"/>
                        </a:spcAft>
                        <a:buNone/>
                      </a:pPr>
                      <a:r>
                        <a:rPr lang="en" sz="1100">
                          <a:solidFill>
                            <a:srgbClr val="525252"/>
                          </a:solidFill>
                        </a:rPr>
                        <a:t>3. Which shapes do you like?</a:t>
                      </a:r>
                      <a:endParaRPr sz="1100" u="none" cap="none" strike="noStrike">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5425">
                <a:tc>
                  <a:txBody>
                    <a:bodyPr>
                      <a:noAutofit/>
                    </a:bodyPr>
                    <a:lstStyle/>
                    <a:p>
                      <a:pPr indent="0" lvl="0" marL="0" rtl="0" algn="ctr">
                        <a:spcBef>
                          <a:spcPts val="0"/>
                        </a:spcBef>
                        <a:spcAft>
                          <a:spcPts val="0"/>
                        </a:spcAft>
                        <a:buClr>
                          <a:schemeClr val="dk1"/>
                        </a:buClr>
                        <a:buSzPts val="1000"/>
                        <a:buFont typeface="Arial"/>
                        <a:buNone/>
                      </a:pPr>
                      <a:r>
                        <a:rPr lang="en" sz="1100">
                          <a:solidFill>
                            <a:srgbClr val="525252"/>
                          </a:solidFill>
                        </a:rPr>
                        <a:t>4. Which colors do you like?</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3150">
                <a:tc>
                  <a:txBody>
                    <a:bodyPr>
                      <a:noAutofit/>
                    </a:bodyPr>
                    <a:lstStyle/>
                    <a:p>
                      <a:pPr indent="0" lvl="0" marL="0" rtl="0" algn="ctr">
                        <a:spcBef>
                          <a:spcPts val="0"/>
                        </a:spcBef>
                        <a:spcAft>
                          <a:spcPts val="0"/>
                        </a:spcAft>
                        <a:buClr>
                          <a:schemeClr val="dk1"/>
                        </a:buClr>
                        <a:buSzPts val="1100"/>
                        <a:buFont typeface="Arial"/>
                        <a:buNone/>
                      </a:pPr>
                      <a:r>
                        <a:rPr lang="en" sz="1100">
                          <a:solidFill>
                            <a:srgbClr val="525252"/>
                          </a:solidFill>
                        </a:rPr>
                        <a:t>5. When was your last eye exam?</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25" name="Google Shape;325;g5af9a27a4c_0_11"/>
          <p:cNvGraphicFramePr/>
          <p:nvPr/>
        </p:nvGraphicFramePr>
        <p:xfrm>
          <a:off x="2886375" y="3187375"/>
          <a:ext cx="3000000" cy="3000000"/>
        </p:xfrm>
        <a:graphic>
          <a:graphicData uri="http://schemas.openxmlformats.org/drawingml/2006/table">
            <a:tbl>
              <a:tblPr>
                <a:noFill/>
                <a:tableStyleId>{6920666A-8FA2-47F2-8835-1AAB0BF33D94}</a:tableStyleId>
              </a:tblPr>
              <a:tblGrid>
                <a:gridCol w="2029150"/>
                <a:gridCol w="2744875"/>
                <a:gridCol w="1313425"/>
              </a:tblGrid>
              <a:tr h="34167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question</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user_id</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response</a:t>
                      </a:r>
                      <a:endParaRPr b="1" sz="1000">
                        <a:solidFill>
                          <a:srgbClr val="FFFFFF"/>
                        </a:solidFill>
                      </a:endParaRPr>
                    </a:p>
                  </a:txBody>
                  <a:tcPr marT="91425" marB="91425" marR="91425" marL="91425" anchor="ctr">
                    <a:lnB cap="flat" cmpd="sng" w="9525">
                      <a:solidFill>
                        <a:srgbClr val="000000"/>
                      </a:solidFill>
                      <a:prstDash val="solid"/>
                      <a:round/>
                      <a:headEnd len="sm" w="sm" type="none"/>
                      <a:tailEnd len="sm" w="sm" type="none"/>
                    </a:lnB>
                    <a:solidFill>
                      <a:srgbClr val="204056">
                        <a:alpha val="81960"/>
                      </a:srgbClr>
                    </a:solidFill>
                  </a:tcPr>
                </a:tc>
              </a:tr>
              <a:tr h="341675">
                <a:tc>
                  <a:txBody>
                    <a:bodyPr>
                      <a:noAutofit/>
                    </a:bodyPr>
                    <a:lstStyle/>
                    <a:p>
                      <a:pPr indent="0" lvl="0" marL="0" rtl="0" algn="ctr">
                        <a:lnSpc>
                          <a:spcPct val="115000"/>
                        </a:lnSpc>
                        <a:spcBef>
                          <a:spcPts val="0"/>
                        </a:spcBef>
                        <a:spcAft>
                          <a:spcPts val="0"/>
                        </a:spcAft>
                        <a:buNone/>
                      </a:pPr>
                      <a:r>
                        <a:rPr lang="en" sz="1100">
                          <a:solidFill>
                            <a:srgbClr val="525252"/>
                          </a:solidFill>
                        </a:rPr>
                        <a:t>1. What are you looking for?</a:t>
                      </a:r>
                      <a:endParaRPr sz="1100" u="none" cap="none" strike="noStrike">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005e7f99-d48c-4fce-b605-10506c85aaf7</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Women’s Styles</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1675">
                <a:tc>
                  <a:txBody>
                    <a:bodyPr>
                      <a:noAutofit/>
                    </a:bodyPr>
                    <a:lstStyle/>
                    <a:p>
                      <a:pPr indent="0" lvl="0" marL="0" rtl="0" algn="ctr">
                        <a:lnSpc>
                          <a:spcPct val="115000"/>
                        </a:lnSpc>
                        <a:spcBef>
                          <a:spcPts val="0"/>
                        </a:spcBef>
                        <a:spcAft>
                          <a:spcPts val="0"/>
                        </a:spcAft>
                        <a:buNone/>
                      </a:pPr>
                      <a:r>
                        <a:rPr lang="en" sz="1100">
                          <a:solidFill>
                            <a:srgbClr val="525252"/>
                          </a:solidFill>
                        </a:rPr>
                        <a:t>2. What's your fit?</a:t>
                      </a:r>
                      <a:endParaRPr sz="1100" u="none" cap="none" strike="noStrike">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005e7f99-d48c-4fce-b605-10506c85aaf7</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Medium</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1675">
                <a:tc>
                  <a:txBody>
                    <a:bodyPr>
                      <a:noAutofit/>
                    </a:bodyPr>
                    <a:lstStyle/>
                    <a:p>
                      <a:pPr indent="0" lvl="0" marL="0" rtl="0" algn="ctr">
                        <a:lnSpc>
                          <a:spcPct val="115000"/>
                        </a:lnSpc>
                        <a:spcBef>
                          <a:spcPts val="0"/>
                        </a:spcBef>
                        <a:spcAft>
                          <a:spcPts val="0"/>
                        </a:spcAft>
                        <a:buNone/>
                      </a:pPr>
                      <a:r>
                        <a:rPr lang="en" sz="1100">
                          <a:solidFill>
                            <a:srgbClr val="525252"/>
                          </a:solidFill>
                        </a:rPr>
                        <a:t>3. Which shapes do you like?</a:t>
                      </a:r>
                      <a:endParaRPr sz="1100" u="none" cap="none" strike="noStrike">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00a556ed-f13e-4c67-8704-27e3573684cd</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solidFill>
                            <a:srgbClr val="525252"/>
                          </a:solidFill>
                        </a:rPr>
                        <a:t>Round</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1675">
                <a:tc>
                  <a:txBody>
                    <a:bodyPr>
                      <a:noAutofit/>
                    </a:bodyPr>
                    <a:lstStyle/>
                    <a:p>
                      <a:pPr indent="0" lvl="0" marL="0" rtl="0" algn="ctr">
                        <a:spcBef>
                          <a:spcPts val="0"/>
                        </a:spcBef>
                        <a:spcAft>
                          <a:spcPts val="0"/>
                        </a:spcAft>
                        <a:buClr>
                          <a:schemeClr val="dk1"/>
                        </a:buClr>
                        <a:buSzPts val="1000"/>
                        <a:buFont typeface="Arial"/>
                        <a:buNone/>
                      </a:pPr>
                      <a:r>
                        <a:rPr lang="en" sz="1100">
                          <a:solidFill>
                            <a:srgbClr val="525252"/>
                          </a:solidFill>
                        </a:rPr>
                        <a:t>4. Which colors do you like?</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100">
                          <a:solidFill>
                            <a:srgbClr val="525252"/>
                          </a:solidFill>
                        </a:rPr>
                        <a:t>00a556ed-f13e-4c67-8704-27e3573684cd</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100">
                          <a:solidFill>
                            <a:srgbClr val="525252"/>
                          </a:solidFill>
                        </a:rPr>
                        <a:t>Two-Tone</a:t>
                      </a:r>
                      <a:endParaRPr sz="1100">
                        <a:solidFill>
                          <a:srgbClr val="525252"/>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g5af9a27a4c_0_3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The Survey Funnel: Finding dropout points</a:t>
            </a:r>
            <a:endParaRPr b="1" i="0" sz="2400" u="none" cap="none" strike="noStrike">
              <a:solidFill>
                <a:srgbClr val="295269"/>
              </a:solidFill>
              <a:latin typeface="Roboto"/>
              <a:ea typeface="Roboto"/>
              <a:cs typeface="Roboto"/>
              <a:sym typeface="Roboto"/>
            </a:endParaRPr>
          </a:p>
        </p:txBody>
      </p:sp>
      <p:sp>
        <p:nvSpPr>
          <p:cNvPr id="331" name="Google Shape;331;g5af9a27a4c_0_32"/>
          <p:cNvSpPr txBox="1"/>
          <p:nvPr/>
        </p:nvSpPr>
        <p:spPr>
          <a:xfrm>
            <a:off x="177975" y="1201325"/>
            <a:ext cx="4164900" cy="17205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In order to understand the success of driving users to finish the survey and move onto the home try on step, we want to make it as easy as possible to get through the survey. Let’s look at how many users make it through the whole survey by counting how many answered the first question all the way to the last and looking for high dropout rates between questions.</a:t>
            </a:r>
            <a:endParaRPr b="0" i="0" sz="1200" u="none" cap="none" strike="noStrike">
              <a:solidFill>
                <a:srgbClr val="000000"/>
              </a:solidFill>
              <a:latin typeface="Roboto"/>
              <a:ea typeface="Roboto"/>
              <a:cs typeface="Roboto"/>
              <a:sym typeface="Roboto"/>
            </a:endParaRPr>
          </a:p>
        </p:txBody>
      </p:sp>
      <p:graphicFrame>
        <p:nvGraphicFramePr>
          <p:cNvPr id="332" name="Google Shape;332;g5af9a27a4c_0_32"/>
          <p:cNvGraphicFramePr/>
          <p:nvPr/>
        </p:nvGraphicFramePr>
        <p:xfrm>
          <a:off x="4591400" y="1201263"/>
          <a:ext cx="3000000" cy="3000000"/>
        </p:xfrm>
        <a:graphic>
          <a:graphicData uri="http://schemas.openxmlformats.org/drawingml/2006/table">
            <a:tbl>
              <a:tblPr>
                <a:noFill/>
                <a:tableStyleId>{6920666A-8FA2-47F2-8835-1AAB0BF33D94}</a:tableStyleId>
              </a:tblPr>
              <a:tblGrid>
                <a:gridCol w="2261925"/>
                <a:gridCol w="1840975"/>
              </a:tblGrid>
              <a:tr h="6086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question</a:t>
                      </a:r>
                      <a:endParaRPr b="1" sz="1000" u="none" cap="none" strike="noStrike">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num_responses</a:t>
                      </a:r>
                      <a:endParaRPr b="1" sz="1000" u="none" cap="none" strike="noStrike">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4056">
                        <a:alpha val="81960"/>
                      </a:srgbClr>
                    </a:solidFill>
                  </a:tcPr>
                </a:tc>
              </a:tr>
              <a:tr h="608600">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en" sz="1000"/>
                        <a:t>1. What are you looking for?</a:t>
                      </a:r>
                      <a:endParaRPr sz="1000"/>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en" sz="1000"/>
                        <a:t>500</a:t>
                      </a:r>
                      <a:endParaRPr sz="1000"/>
                    </a:p>
                  </a:txBody>
                  <a:tcPr marT="91425" marB="91425" marR="91425" marL="91425" anchor="ctr">
                    <a:lnT cap="flat" cmpd="sng" w="9525">
                      <a:solidFill>
                        <a:srgbClr val="9E9E9E"/>
                      </a:solidFill>
                      <a:prstDash val="solid"/>
                      <a:round/>
                      <a:headEnd len="sm" w="sm" type="none"/>
                      <a:tailEnd len="sm" w="sm" type="none"/>
                    </a:lnT>
                  </a:tcPr>
                </a:tc>
              </a:tr>
              <a:tr h="608600">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2. What's your fit?</a:t>
                      </a:r>
                      <a:endParaRPr sz="1000"/>
                    </a:p>
                  </a:txBody>
                  <a:tcPr marT="91425" marB="91425" marR="91425" marL="91425" anchor="ctr"/>
                </a:tc>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475</a:t>
                      </a:r>
                      <a:endParaRPr sz="1000"/>
                    </a:p>
                  </a:txBody>
                  <a:tcPr marT="91425" marB="91425" marR="91425" marL="91425" anchor="ctr"/>
                </a:tc>
              </a:tr>
              <a:tr h="608600">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3. Which shapes do you like?</a:t>
                      </a:r>
                      <a:endParaRPr sz="1000"/>
                    </a:p>
                  </a:txBody>
                  <a:tcPr marT="91425" marB="91425" marR="91425" marL="91425" anchor="ctr"/>
                </a:tc>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380</a:t>
                      </a:r>
                      <a:endParaRPr sz="1000"/>
                    </a:p>
                  </a:txBody>
                  <a:tcPr marT="91425" marB="91425" marR="91425" marL="91425" anchor="ctr"/>
                </a:tc>
              </a:tr>
              <a:tr h="608600">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4. Which colors do you like?</a:t>
                      </a:r>
                      <a:endParaRPr sz="1000"/>
                    </a:p>
                  </a:txBody>
                  <a:tcPr marT="91425" marB="91425" marR="91425" marL="91425" anchor="ctr"/>
                </a:tc>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361</a:t>
                      </a:r>
                      <a:endParaRPr sz="1000"/>
                    </a:p>
                  </a:txBody>
                  <a:tcPr marT="91425" marB="91425" marR="91425" marL="91425" anchor="ctr"/>
                </a:tc>
              </a:tr>
              <a:tr h="608600">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5. When was your last eye exam?</a:t>
                      </a:r>
                      <a:endParaRPr sz="1000" u="none" cap="none" strike="noStrike"/>
                    </a:p>
                  </a:txBody>
                  <a:tcPr marT="91425" marB="91425" marR="91425" marL="91425" anchor="ctr"/>
                </a:tc>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270</a:t>
                      </a:r>
                      <a:endParaRPr sz="1000" u="none" cap="none" strike="noStrike"/>
                    </a:p>
                  </a:txBody>
                  <a:tcPr marT="91425" marB="91425" marR="91425" marL="91425" anchor="ctr"/>
                </a:tc>
              </a:tr>
            </a:tbl>
          </a:graphicData>
        </a:graphic>
      </p:graphicFrame>
      <p:sp>
        <p:nvSpPr>
          <p:cNvPr id="333" name="Google Shape;333;g5af9a27a4c_0_32"/>
          <p:cNvSpPr txBox="1"/>
          <p:nvPr/>
        </p:nvSpPr>
        <p:spPr>
          <a:xfrm>
            <a:off x="177975" y="3132525"/>
            <a:ext cx="4164900" cy="17205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Count the responses for each question to understand dropout throughout the survey</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1100">
                <a:latin typeface="Courier New"/>
                <a:ea typeface="Courier New"/>
                <a:cs typeface="Courier New"/>
                <a:sym typeface="Courier New"/>
              </a:rPr>
              <a:t>SELECT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1100">
                <a:latin typeface="Courier New"/>
                <a:ea typeface="Courier New"/>
                <a:cs typeface="Courier New"/>
                <a:sym typeface="Courier New"/>
              </a:rPr>
              <a:t>  question,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1100">
                <a:latin typeface="Courier New"/>
                <a:ea typeface="Courier New"/>
                <a:cs typeface="Courier New"/>
                <a:sym typeface="Courier New"/>
              </a:rPr>
              <a:t>  COUNT(question) AS ‘num_responses’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1100">
                <a:latin typeface="Courier New"/>
                <a:ea typeface="Courier New"/>
                <a:cs typeface="Courier New"/>
                <a:sym typeface="Courier New"/>
              </a:rPr>
              <a:t>FROM survey</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1100">
                <a:latin typeface="Courier New"/>
                <a:ea typeface="Courier New"/>
                <a:cs typeface="Courier New"/>
                <a:sym typeface="Courier New"/>
              </a:rPr>
              <a:t>GROUP BY question;</a:t>
            </a:r>
            <a:endParaRPr sz="1100">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g5af9a27a4c_0_41"/>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T</a:t>
            </a:r>
            <a:r>
              <a:rPr b="1" lang="en" sz="2400">
                <a:solidFill>
                  <a:srgbClr val="295269"/>
                </a:solidFill>
                <a:latin typeface="Roboto"/>
                <a:ea typeface="Roboto"/>
                <a:cs typeface="Roboto"/>
                <a:sym typeface="Roboto"/>
              </a:rPr>
              <a:t>he Survey Funnel: Finding dropout points</a:t>
            </a:r>
            <a:endParaRPr b="1" i="0" sz="2400" u="none" cap="none" strike="noStrike">
              <a:solidFill>
                <a:srgbClr val="295269"/>
              </a:solidFill>
              <a:latin typeface="Roboto"/>
              <a:ea typeface="Roboto"/>
              <a:cs typeface="Roboto"/>
              <a:sym typeface="Roboto"/>
            </a:endParaRPr>
          </a:p>
        </p:txBody>
      </p:sp>
      <p:sp>
        <p:nvSpPr>
          <p:cNvPr id="339" name="Google Shape;339;g5af9a27a4c_0_41"/>
          <p:cNvSpPr txBox="1"/>
          <p:nvPr/>
        </p:nvSpPr>
        <p:spPr>
          <a:xfrm>
            <a:off x="177975" y="1125125"/>
            <a:ext cx="8578200" cy="16599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Using the number of responses for each question, we can see which points in the survey caused users to dropout. Two additional columns have been added to count the number and the rate of dropout. </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Highest dropout comes at the last question. Questions like this are factual and hard to find the answer if you don’t know. Perhaps leaving this question off is an option, especially considering this would only apply to those interested in purchasing </a:t>
            </a:r>
            <a:r>
              <a:rPr lang="en" sz="1200">
                <a:latin typeface="Roboto"/>
                <a:ea typeface="Roboto"/>
                <a:cs typeface="Roboto"/>
                <a:sym typeface="Roboto"/>
              </a:rPr>
              <a:t>prescription</a:t>
            </a:r>
            <a:r>
              <a:rPr lang="en" sz="1200">
                <a:latin typeface="Roboto"/>
                <a:ea typeface="Roboto"/>
                <a:cs typeface="Roboto"/>
                <a:sym typeface="Roboto"/>
              </a:rPr>
              <a:t> glasses.</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question about shapes also seemed to cause a high dropout rate. Could more education about glasses shapes and corresponding face shapes be added to with this question in increase completion?</a:t>
            </a:r>
            <a:endParaRPr sz="1200">
              <a:latin typeface="Roboto"/>
              <a:ea typeface="Roboto"/>
              <a:cs typeface="Roboto"/>
              <a:sym typeface="Roboto"/>
            </a:endParaRPr>
          </a:p>
        </p:txBody>
      </p:sp>
      <p:graphicFrame>
        <p:nvGraphicFramePr>
          <p:cNvPr id="340" name="Google Shape;340;g5af9a27a4c_0_41"/>
          <p:cNvGraphicFramePr/>
          <p:nvPr/>
        </p:nvGraphicFramePr>
        <p:xfrm>
          <a:off x="177975" y="2883438"/>
          <a:ext cx="3000000" cy="3000000"/>
        </p:xfrm>
        <a:graphic>
          <a:graphicData uri="http://schemas.openxmlformats.org/drawingml/2006/table">
            <a:tbl>
              <a:tblPr>
                <a:noFill/>
                <a:tableStyleId>{6920666A-8FA2-47F2-8835-1AAB0BF33D94}</a:tableStyleId>
              </a:tblPr>
              <a:tblGrid>
                <a:gridCol w="2654600"/>
                <a:gridCol w="2160575"/>
                <a:gridCol w="1881575"/>
                <a:gridCol w="1881575"/>
              </a:tblGrid>
              <a:tr h="36397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question</a:t>
                      </a:r>
                      <a:endParaRPr b="1" sz="1000" u="none" cap="none" strike="noStrike">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num_responses</a:t>
                      </a:r>
                      <a:endParaRPr b="1" sz="1000" u="none" cap="none" strike="noStrike">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dropout count</a:t>
                      </a:r>
                      <a:endParaRPr b="1" sz="10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4056">
                        <a:alpha val="81960"/>
                      </a:srgbClr>
                    </a:solidFill>
                  </a:tcPr>
                </a:tc>
                <a:tc>
                  <a:txBody>
                    <a:bodyPr>
                      <a:noAutofit/>
                    </a:bodyPr>
                    <a:lstStyle/>
                    <a:p>
                      <a:pPr indent="0" lvl="0" marL="0" marR="0" rtl="0" algn="ctr">
                        <a:lnSpc>
                          <a:spcPct val="100000"/>
                        </a:lnSpc>
                        <a:spcBef>
                          <a:spcPts val="0"/>
                        </a:spcBef>
                        <a:spcAft>
                          <a:spcPts val="0"/>
                        </a:spcAft>
                        <a:buNone/>
                      </a:pPr>
                      <a:r>
                        <a:rPr b="1" lang="en" sz="1000">
                          <a:solidFill>
                            <a:srgbClr val="FFFFFF"/>
                          </a:solidFill>
                        </a:rPr>
                        <a:t>dropout rate</a:t>
                      </a:r>
                      <a:endParaRPr b="1" sz="10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4056">
                        <a:alpha val="81960"/>
                      </a:srgbClr>
                    </a:solidFill>
                  </a:tcPr>
                </a:tc>
              </a:tr>
              <a:tr h="363975">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en" sz="1000"/>
                        <a:t>1. What are you looking for?</a:t>
                      </a:r>
                      <a:endParaRPr sz="1000"/>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Clr>
                          <a:srgbClr val="000000"/>
                        </a:buClr>
                        <a:buSzPts val="1000"/>
                        <a:buFont typeface="Arial"/>
                        <a:buNone/>
                      </a:pPr>
                      <a:r>
                        <a:rPr lang="en" sz="1000"/>
                        <a:t>500</a:t>
                      </a:r>
                      <a:endParaRPr sz="1000"/>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None/>
                      </a:pPr>
                      <a:r>
                        <a:t/>
                      </a:r>
                      <a:endParaRPr sz="1000"/>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marR="0" rtl="0" algn="ctr">
                        <a:lnSpc>
                          <a:spcPct val="100000"/>
                        </a:lnSpc>
                        <a:spcBef>
                          <a:spcPts val="0"/>
                        </a:spcBef>
                        <a:spcAft>
                          <a:spcPts val="0"/>
                        </a:spcAft>
                        <a:buNone/>
                      </a:pPr>
                      <a:r>
                        <a:t/>
                      </a:r>
                      <a:endParaRPr sz="1000"/>
                    </a:p>
                  </a:txBody>
                  <a:tcPr marT="91425" marB="91425" marR="91425" marL="91425" anchor="ctr">
                    <a:lnT cap="flat" cmpd="sng" w="9525">
                      <a:solidFill>
                        <a:srgbClr val="9E9E9E"/>
                      </a:solidFill>
                      <a:prstDash val="solid"/>
                      <a:round/>
                      <a:headEnd len="sm" w="sm" type="none"/>
                      <a:tailEnd len="sm" w="sm" type="none"/>
                    </a:lnT>
                  </a:tcPr>
                </a:tc>
              </a:tr>
              <a:tr h="363975">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2. What's your fit?</a:t>
                      </a:r>
                      <a:endParaRPr sz="1000"/>
                    </a:p>
                  </a:txBody>
                  <a:tcPr marT="91425" marB="91425" marR="91425" marL="91425" anchor="ctr"/>
                </a:tc>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475</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25</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5.0%</a:t>
                      </a:r>
                      <a:endParaRPr sz="1000"/>
                    </a:p>
                  </a:txBody>
                  <a:tcPr marT="91425" marB="91425" marR="91425" marL="91425" anchor="ctr"/>
                </a:tc>
              </a:tr>
              <a:tr h="363975">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3. Which shapes do you like?</a:t>
                      </a:r>
                      <a:endParaRPr sz="1000"/>
                    </a:p>
                  </a:txBody>
                  <a:tcPr marT="91425" marB="91425" marR="91425" marL="91425" anchor="ctr"/>
                </a:tc>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380</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95</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b="1" lang="en" sz="1000">
                          <a:solidFill>
                            <a:srgbClr val="FF0000"/>
                          </a:solidFill>
                        </a:rPr>
                        <a:t>20.0%</a:t>
                      </a:r>
                      <a:endParaRPr b="1" sz="1000">
                        <a:solidFill>
                          <a:srgbClr val="FF0000"/>
                        </a:solidFill>
                      </a:endParaRPr>
                    </a:p>
                  </a:txBody>
                  <a:tcPr marT="91425" marB="91425" marR="91425" marL="91425" anchor="ctr"/>
                </a:tc>
              </a:tr>
              <a:tr h="363975">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4. Which colors do you like?</a:t>
                      </a:r>
                      <a:endParaRPr sz="1000"/>
                    </a:p>
                  </a:txBody>
                  <a:tcPr marT="91425" marB="91425" marR="91425" marL="91425" anchor="ctr"/>
                </a:tc>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361</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19</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5.0%</a:t>
                      </a:r>
                      <a:endParaRPr sz="1000"/>
                    </a:p>
                  </a:txBody>
                  <a:tcPr marT="91425" marB="91425" marR="91425" marL="91425" anchor="ctr"/>
                </a:tc>
              </a:tr>
              <a:tr h="363975">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5. When was your last eye exam?</a:t>
                      </a:r>
                      <a:endParaRPr sz="1000" u="none" cap="none" strike="noStrike"/>
                    </a:p>
                  </a:txBody>
                  <a:tcPr marT="91425" marB="91425" marR="91425" marL="91425" anchor="ctr"/>
                </a:tc>
                <a:tc>
                  <a:txBody>
                    <a:bodyPr>
                      <a:noAutofit/>
                    </a:bodyPr>
                    <a:lstStyle/>
                    <a:p>
                      <a:pPr indent="0" lvl="0" marL="0" rtl="0" algn="ctr">
                        <a:spcBef>
                          <a:spcPts val="0"/>
                        </a:spcBef>
                        <a:spcAft>
                          <a:spcPts val="0"/>
                        </a:spcAft>
                        <a:buClr>
                          <a:schemeClr val="dk1"/>
                        </a:buClr>
                        <a:buSzPts val="1000"/>
                        <a:buFont typeface="Arial"/>
                        <a:buNone/>
                      </a:pPr>
                      <a:r>
                        <a:rPr lang="en" sz="1000">
                          <a:solidFill>
                            <a:schemeClr val="dk1"/>
                          </a:solidFill>
                        </a:rPr>
                        <a:t>270</a:t>
                      </a:r>
                      <a:endParaRPr sz="1000" u="none" cap="none" strike="noStrike"/>
                    </a:p>
                  </a:txBody>
                  <a:tcPr marT="91425" marB="91425" marR="91425" marL="91425" anchor="ctr"/>
                </a:tc>
                <a:tc>
                  <a:txBody>
                    <a:bodyPr>
                      <a:noAutofit/>
                    </a:bodyPr>
                    <a:lstStyle/>
                    <a:p>
                      <a:pPr indent="0" lvl="0" marL="0" marR="0" rtl="0" algn="ctr">
                        <a:lnSpc>
                          <a:spcPct val="100000"/>
                        </a:lnSpc>
                        <a:spcBef>
                          <a:spcPts val="0"/>
                        </a:spcBef>
                        <a:spcAft>
                          <a:spcPts val="0"/>
                        </a:spcAft>
                        <a:buNone/>
                      </a:pPr>
                      <a:r>
                        <a:rPr lang="en" sz="1000"/>
                        <a:t>91</a:t>
                      </a:r>
                      <a:endParaRPr sz="1000"/>
                    </a:p>
                  </a:txBody>
                  <a:tcPr marT="91425" marB="91425" marR="91425" marL="91425" anchor="ctr"/>
                </a:tc>
                <a:tc>
                  <a:txBody>
                    <a:bodyPr>
                      <a:noAutofit/>
                    </a:bodyPr>
                    <a:lstStyle/>
                    <a:p>
                      <a:pPr indent="0" lvl="0" marL="0" marR="0" rtl="0" algn="ctr">
                        <a:lnSpc>
                          <a:spcPct val="100000"/>
                        </a:lnSpc>
                        <a:spcBef>
                          <a:spcPts val="0"/>
                        </a:spcBef>
                        <a:spcAft>
                          <a:spcPts val="0"/>
                        </a:spcAft>
                        <a:buNone/>
                      </a:pPr>
                      <a:r>
                        <a:rPr b="1" lang="en" sz="1000">
                          <a:solidFill>
                            <a:srgbClr val="FF0000"/>
                          </a:solidFill>
                        </a:rPr>
                        <a:t>25.2%</a:t>
                      </a:r>
                      <a:endParaRPr b="1" sz="1000">
                        <a:solidFill>
                          <a:srgbClr val="FF0000"/>
                        </a:solidFill>
                      </a:endParaRPr>
                    </a:p>
                  </a:txBody>
                  <a:tcPr marT="91425" marB="91425" marR="91425" marL="91425"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1960"/>
          </a:srgbClr>
        </a:solidFill>
      </p:bgPr>
    </p:bg>
    <p:spTree>
      <p:nvGrpSpPr>
        <p:cNvPr id="344" name="Shape 344"/>
        <p:cNvGrpSpPr/>
        <p:nvPr/>
      </p:nvGrpSpPr>
      <p:grpSpPr>
        <a:xfrm>
          <a:off x="0" y="0"/>
          <a:ext cx="0" cy="0"/>
          <a:chOff x="0" y="0"/>
          <a:chExt cx="0" cy="0"/>
        </a:xfrm>
      </p:grpSpPr>
      <p:sp>
        <p:nvSpPr>
          <p:cNvPr id="345" name="Google Shape;345;g5af9a27a4c_0_88"/>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3</a:t>
            </a:r>
            <a:r>
              <a:rPr b="0" i="0" lang="en" sz="4800" u="none" cap="none" strike="noStrik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The Home Try-On Funnel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